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79" r:id="rId4"/>
    <p:sldId id="280" r:id="rId5"/>
    <p:sldId id="259" r:id="rId6"/>
    <p:sldId id="267" r:id="rId7"/>
    <p:sldId id="282" r:id="rId8"/>
    <p:sldId id="281" r:id="rId9"/>
    <p:sldId id="262" r:id="rId10"/>
    <p:sldId id="269" r:id="rId11"/>
    <p:sldId id="263" r:id="rId12"/>
    <p:sldId id="284" r:id="rId13"/>
    <p:sldId id="283" r:id="rId14"/>
    <p:sldId id="264" r:id="rId15"/>
    <p:sldId id="285" r:id="rId16"/>
    <p:sldId id="286" r:id="rId17"/>
    <p:sldId id="287" r:id="rId18"/>
    <p:sldId id="288" r:id="rId19"/>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134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BE725C-269F-46D8-9AA8-B9A5939B27D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2DC65565-3151-4CE3-AA90-545FF1EBEDA3}">
      <dgm:prSet phldrT="[Текст]" custT="1"/>
      <dgm:spPr/>
      <dgm:t>
        <a:bodyPr/>
        <a:lstStyle/>
        <a:p>
          <a:r>
            <a:rPr lang="kk-KZ" sz="2800" dirty="0">
              <a:latin typeface="Times New Roman" panose="02020603050405020304" pitchFamily="18" charset="0"/>
              <a:cs typeface="Times New Roman" panose="02020603050405020304" pitchFamily="18" charset="0"/>
            </a:rPr>
            <a:t>Орташа үлгі алу</a:t>
          </a:r>
          <a:endParaRPr lang="ru-RU" sz="2800" dirty="0">
            <a:latin typeface="Times New Roman" panose="02020603050405020304" pitchFamily="18" charset="0"/>
            <a:cs typeface="Times New Roman" panose="02020603050405020304" pitchFamily="18" charset="0"/>
          </a:endParaRPr>
        </a:p>
      </dgm:t>
    </dgm:pt>
    <dgm:pt modelId="{7E05E807-B1AC-46E1-BE0A-B2CBDAAB0146}" type="parTrans" cxnId="{B21042D5-7BB0-4C47-9ED3-ADAD2442C598}">
      <dgm:prSet/>
      <dgm:spPr/>
      <dgm:t>
        <a:bodyPr/>
        <a:lstStyle/>
        <a:p>
          <a:endParaRPr lang="ru-RU"/>
        </a:p>
      </dgm:t>
    </dgm:pt>
    <dgm:pt modelId="{16ACC36E-F8FE-46F9-81BB-574D584CA7A3}" type="sibTrans" cxnId="{B21042D5-7BB0-4C47-9ED3-ADAD2442C598}">
      <dgm:prSet/>
      <dgm:spPr/>
      <dgm:t>
        <a:bodyPr/>
        <a:lstStyle/>
        <a:p>
          <a:endParaRPr lang="ru-RU"/>
        </a:p>
      </dgm:t>
    </dgm:pt>
    <dgm:pt modelId="{F8F0AD7C-C7AD-441A-9941-E6AD09A475D7}">
      <dgm:prSet phldrT="[Текст]" custT="1"/>
      <dgm:spPr/>
      <dgm:t>
        <a:bodyPr/>
        <a:lstStyle/>
        <a:p>
          <a:r>
            <a:rPr lang="kk-KZ" sz="2400" dirty="0">
              <a:latin typeface="Times New Roman" panose="02020603050405020304" pitchFamily="18" charset="0"/>
              <a:cs typeface="Times New Roman" panose="02020603050405020304" pitchFamily="18" charset="0"/>
            </a:rPr>
            <a:t>Газдардан</a:t>
          </a:r>
        </a:p>
        <a:p>
          <a:r>
            <a:rPr lang="kk-KZ" sz="2400" dirty="0">
              <a:latin typeface="Times New Roman" panose="02020603050405020304" pitchFamily="18" charset="0"/>
              <a:cs typeface="Times New Roman" panose="02020603050405020304" pitchFamily="18" charset="0"/>
            </a:rPr>
            <a:t> үлгі алу</a:t>
          </a:r>
          <a:endParaRPr lang="ru-RU" sz="2400" dirty="0">
            <a:latin typeface="Times New Roman" panose="02020603050405020304" pitchFamily="18" charset="0"/>
            <a:cs typeface="Times New Roman" panose="02020603050405020304" pitchFamily="18" charset="0"/>
          </a:endParaRPr>
        </a:p>
      </dgm:t>
    </dgm:pt>
    <dgm:pt modelId="{7203527D-AF51-4EE0-9C27-F9DD0EEC87C7}" type="parTrans" cxnId="{1D117D00-E51A-4C50-9808-800A3FC3DAED}">
      <dgm:prSet/>
      <dgm:spPr/>
      <dgm:t>
        <a:bodyPr/>
        <a:lstStyle/>
        <a:p>
          <a:endParaRPr lang="ru-RU"/>
        </a:p>
      </dgm:t>
    </dgm:pt>
    <dgm:pt modelId="{367C6628-CC0B-4982-BC3C-71BFBDBDC790}" type="sibTrans" cxnId="{1D117D00-E51A-4C50-9808-800A3FC3DAED}">
      <dgm:prSet/>
      <dgm:spPr/>
      <dgm:t>
        <a:bodyPr/>
        <a:lstStyle/>
        <a:p>
          <a:endParaRPr lang="ru-RU"/>
        </a:p>
      </dgm:t>
    </dgm:pt>
    <dgm:pt modelId="{D496E9A0-012E-48D8-AFAC-7CAA134D66E9}">
      <dgm:prSet phldrT="[Текст]" custT="1"/>
      <dgm:spPr/>
      <dgm:t>
        <a:bodyPr/>
        <a:lstStyle/>
        <a:p>
          <a:r>
            <a:rPr lang="kk-KZ" sz="2400" dirty="0">
              <a:latin typeface="Times New Roman" panose="02020603050405020304" pitchFamily="18" charset="0"/>
              <a:cs typeface="Times New Roman" panose="02020603050405020304" pitchFamily="18" charset="0"/>
            </a:rPr>
            <a:t>Сұйықтық</a:t>
          </a:r>
          <a:endParaRPr lang="en-US"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тардан үлгі алу</a:t>
          </a:r>
          <a:endParaRPr lang="ru-RU" sz="2400" dirty="0">
            <a:latin typeface="Times New Roman" panose="02020603050405020304" pitchFamily="18" charset="0"/>
            <a:cs typeface="Times New Roman" panose="02020603050405020304" pitchFamily="18" charset="0"/>
          </a:endParaRPr>
        </a:p>
      </dgm:t>
    </dgm:pt>
    <dgm:pt modelId="{D1AA8119-8DD9-407C-AA90-F53CFA568ADD}" type="parTrans" cxnId="{8654B40A-4055-423E-97FB-EAF3C4AAAE1B}">
      <dgm:prSet/>
      <dgm:spPr/>
      <dgm:t>
        <a:bodyPr/>
        <a:lstStyle/>
        <a:p>
          <a:endParaRPr lang="ru-RU"/>
        </a:p>
      </dgm:t>
    </dgm:pt>
    <dgm:pt modelId="{3A0DC14C-4576-42C5-81A2-F5CBF7E7A7A1}" type="sibTrans" cxnId="{8654B40A-4055-423E-97FB-EAF3C4AAAE1B}">
      <dgm:prSet/>
      <dgm:spPr/>
      <dgm:t>
        <a:bodyPr/>
        <a:lstStyle/>
        <a:p>
          <a:endParaRPr lang="ru-RU"/>
        </a:p>
      </dgm:t>
    </dgm:pt>
    <dgm:pt modelId="{307C5753-077D-4F96-B20F-ED4C2CA4BEFC}">
      <dgm:prSet phldrT="[Текст]" custT="1"/>
      <dgm:spPr/>
      <dgm:t>
        <a:bodyPr/>
        <a:lstStyle/>
        <a:p>
          <a:r>
            <a:rPr lang="kk-KZ" sz="2400" dirty="0">
              <a:latin typeface="Times New Roman" panose="02020603050405020304" pitchFamily="18" charset="0"/>
              <a:cs typeface="Times New Roman" panose="02020603050405020304" pitchFamily="18" charset="0"/>
            </a:rPr>
            <a:t>Қатты заттардан</a:t>
          </a:r>
        </a:p>
        <a:p>
          <a:r>
            <a:rPr lang="kk-KZ" sz="2400" dirty="0">
              <a:latin typeface="Times New Roman" panose="02020603050405020304" pitchFamily="18" charset="0"/>
              <a:cs typeface="Times New Roman" panose="02020603050405020304" pitchFamily="18" charset="0"/>
            </a:rPr>
            <a:t> үлгі алу </a:t>
          </a:r>
          <a:endParaRPr lang="ru-RU" sz="2400" dirty="0">
            <a:latin typeface="Times New Roman" panose="02020603050405020304" pitchFamily="18" charset="0"/>
            <a:cs typeface="Times New Roman" panose="02020603050405020304" pitchFamily="18" charset="0"/>
          </a:endParaRPr>
        </a:p>
      </dgm:t>
    </dgm:pt>
    <dgm:pt modelId="{97D95CE7-71DC-4680-9983-49ADA18DE2CC}" type="parTrans" cxnId="{3A4DADF7-5A00-4DD2-911A-33A73E15A806}">
      <dgm:prSet/>
      <dgm:spPr/>
      <dgm:t>
        <a:bodyPr/>
        <a:lstStyle/>
        <a:p>
          <a:endParaRPr lang="ru-RU"/>
        </a:p>
      </dgm:t>
    </dgm:pt>
    <dgm:pt modelId="{1A99579C-BF63-4170-8010-D90E7D7355C3}" type="sibTrans" cxnId="{3A4DADF7-5A00-4DD2-911A-33A73E15A806}">
      <dgm:prSet/>
      <dgm:spPr/>
      <dgm:t>
        <a:bodyPr/>
        <a:lstStyle/>
        <a:p>
          <a:endParaRPr lang="ru-RU"/>
        </a:p>
      </dgm:t>
    </dgm:pt>
    <dgm:pt modelId="{8EF0C83C-1DCC-4A72-83A6-078C7A7AB4E5}" type="pres">
      <dgm:prSet presAssocID="{22BE725C-269F-46D8-9AA8-B9A5939B27D9}" presName="diagram" presStyleCnt="0">
        <dgm:presLayoutVars>
          <dgm:dir/>
          <dgm:resizeHandles val="exact"/>
        </dgm:presLayoutVars>
      </dgm:prSet>
      <dgm:spPr/>
    </dgm:pt>
    <dgm:pt modelId="{33FBE9B7-7537-428F-9541-43DD42AE0802}" type="pres">
      <dgm:prSet presAssocID="{2DC65565-3151-4CE3-AA90-545FF1EBEDA3}" presName="node" presStyleLbl="node1" presStyleIdx="0" presStyleCnt="4" custScaleX="91871" custScaleY="32695" custLinFactNeighborX="687" custLinFactNeighborY="-17268">
        <dgm:presLayoutVars>
          <dgm:bulletEnabled val="1"/>
        </dgm:presLayoutVars>
      </dgm:prSet>
      <dgm:spPr/>
    </dgm:pt>
    <dgm:pt modelId="{B5456432-8756-458E-A2C4-FF08C05E4A68}" type="pres">
      <dgm:prSet presAssocID="{16ACC36E-F8FE-46F9-81BB-574D584CA7A3}" presName="sibTrans" presStyleCnt="0"/>
      <dgm:spPr/>
    </dgm:pt>
    <dgm:pt modelId="{E5F5387B-B5BE-4662-BE14-CAEF1C774656}" type="pres">
      <dgm:prSet presAssocID="{F8F0AD7C-C7AD-441A-9941-E6AD09A475D7}" presName="node" presStyleLbl="node1" presStyleIdx="1" presStyleCnt="4" custScaleX="28661" custScaleY="52183" custLinFactNeighborX="7756" custLinFactNeighborY="121">
        <dgm:presLayoutVars>
          <dgm:bulletEnabled val="1"/>
        </dgm:presLayoutVars>
      </dgm:prSet>
      <dgm:spPr/>
    </dgm:pt>
    <dgm:pt modelId="{4E317EE0-748A-435B-87F0-AEF7042CA172}" type="pres">
      <dgm:prSet presAssocID="{367C6628-CC0B-4982-BC3C-71BFBDBDC790}" presName="sibTrans" presStyleCnt="0"/>
      <dgm:spPr/>
    </dgm:pt>
    <dgm:pt modelId="{2694078F-B3FD-47FD-AAD1-E1FC1AFBC395}" type="pres">
      <dgm:prSet presAssocID="{D496E9A0-012E-48D8-AFAC-7CAA134D66E9}" presName="node" presStyleLbl="node1" presStyleIdx="2" presStyleCnt="4" custScaleX="27749" custScaleY="51824" custLinFactNeighborX="4886" custLinFactNeighborY="13946">
        <dgm:presLayoutVars>
          <dgm:bulletEnabled val="1"/>
        </dgm:presLayoutVars>
      </dgm:prSet>
      <dgm:spPr/>
    </dgm:pt>
    <dgm:pt modelId="{DE11A7B5-D088-4B2B-B4D6-1199758D6284}" type="pres">
      <dgm:prSet presAssocID="{3A0DC14C-4576-42C5-81A2-F5CBF7E7A7A1}" presName="sibTrans" presStyleCnt="0"/>
      <dgm:spPr/>
    </dgm:pt>
    <dgm:pt modelId="{F14F158F-EC7F-496B-B67C-F6736A0FB19F}" type="pres">
      <dgm:prSet presAssocID="{307C5753-077D-4F96-B20F-ED4C2CA4BEFC}" presName="node" presStyleLbl="node1" presStyleIdx="3" presStyleCnt="4" custScaleX="36587" custScaleY="52080" custLinFactNeighborX="-1509" custLinFactNeighborY="1307">
        <dgm:presLayoutVars>
          <dgm:bulletEnabled val="1"/>
        </dgm:presLayoutVars>
      </dgm:prSet>
      <dgm:spPr/>
    </dgm:pt>
  </dgm:ptLst>
  <dgm:cxnLst>
    <dgm:cxn modelId="{1D117D00-E51A-4C50-9808-800A3FC3DAED}" srcId="{22BE725C-269F-46D8-9AA8-B9A5939B27D9}" destId="{F8F0AD7C-C7AD-441A-9941-E6AD09A475D7}" srcOrd="1" destOrd="0" parTransId="{7203527D-AF51-4EE0-9C27-F9DD0EEC87C7}" sibTransId="{367C6628-CC0B-4982-BC3C-71BFBDBDC790}"/>
    <dgm:cxn modelId="{8654B40A-4055-423E-97FB-EAF3C4AAAE1B}" srcId="{22BE725C-269F-46D8-9AA8-B9A5939B27D9}" destId="{D496E9A0-012E-48D8-AFAC-7CAA134D66E9}" srcOrd="2" destOrd="0" parTransId="{D1AA8119-8DD9-407C-AA90-F53CFA568ADD}" sibTransId="{3A0DC14C-4576-42C5-81A2-F5CBF7E7A7A1}"/>
    <dgm:cxn modelId="{54FECC6C-8A13-4EF1-8E6E-942E200093EE}" type="presOf" srcId="{F8F0AD7C-C7AD-441A-9941-E6AD09A475D7}" destId="{E5F5387B-B5BE-4662-BE14-CAEF1C774656}" srcOrd="0" destOrd="0" presId="urn:microsoft.com/office/officeart/2005/8/layout/default"/>
    <dgm:cxn modelId="{DDE53D84-1ED6-439C-AE59-A7D963C4E4A5}" type="presOf" srcId="{D496E9A0-012E-48D8-AFAC-7CAA134D66E9}" destId="{2694078F-B3FD-47FD-AAD1-E1FC1AFBC395}" srcOrd="0" destOrd="0" presId="urn:microsoft.com/office/officeart/2005/8/layout/default"/>
    <dgm:cxn modelId="{0B027189-1D28-4960-ADEC-818DA76EB265}" type="presOf" srcId="{307C5753-077D-4F96-B20F-ED4C2CA4BEFC}" destId="{F14F158F-EC7F-496B-B67C-F6736A0FB19F}" srcOrd="0" destOrd="0" presId="urn:microsoft.com/office/officeart/2005/8/layout/default"/>
    <dgm:cxn modelId="{B21042D5-7BB0-4C47-9ED3-ADAD2442C598}" srcId="{22BE725C-269F-46D8-9AA8-B9A5939B27D9}" destId="{2DC65565-3151-4CE3-AA90-545FF1EBEDA3}" srcOrd="0" destOrd="0" parTransId="{7E05E807-B1AC-46E1-BE0A-B2CBDAAB0146}" sibTransId="{16ACC36E-F8FE-46F9-81BB-574D584CA7A3}"/>
    <dgm:cxn modelId="{4FE974DA-0B4C-4607-9FA6-B84C4DEF6FE0}" type="presOf" srcId="{2DC65565-3151-4CE3-AA90-545FF1EBEDA3}" destId="{33FBE9B7-7537-428F-9541-43DD42AE0802}" srcOrd="0" destOrd="0" presId="urn:microsoft.com/office/officeart/2005/8/layout/default"/>
    <dgm:cxn modelId="{3A4DADF7-5A00-4DD2-911A-33A73E15A806}" srcId="{22BE725C-269F-46D8-9AA8-B9A5939B27D9}" destId="{307C5753-077D-4F96-B20F-ED4C2CA4BEFC}" srcOrd="3" destOrd="0" parTransId="{97D95CE7-71DC-4680-9983-49ADA18DE2CC}" sibTransId="{1A99579C-BF63-4170-8010-D90E7D7355C3}"/>
    <dgm:cxn modelId="{AEA74DFF-9BE4-4396-875A-E4E8F1C185C3}" type="presOf" srcId="{22BE725C-269F-46D8-9AA8-B9A5939B27D9}" destId="{8EF0C83C-1DCC-4A72-83A6-078C7A7AB4E5}" srcOrd="0" destOrd="0" presId="urn:microsoft.com/office/officeart/2005/8/layout/default"/>
    <dgm:cxn modelId="{7B803B5B-2965-40E3-BAF4-25AF604923A8}" type="presParOf" srcId="{8EF0C83C-1DCC-4A72-83A6-078C7A7AB4E5}" destId="{33FBE9B7-7537-428F-9541-43DD42AE0802}" srcOrd="0" destOrd="0" presId="urn:microsoft.com/office/officeart/2005/8/layout/default"/>
    <dgm:cxn modelId="{7038F22B-8B93-4434-8263-A211A3A5A783}" type="presParOf" srcId="{8EF0C83C-1DCC-4A72-83A6-078C7A7AB4E5}" destId="{B5456432-8756-458E-A2C4-FF08C05E4A68}" srcOrd="1" destOrd="0" presId="urn:microsoft.com/office/officeart/2005/8/layout/default"/>
    <dgm:cxn modelId="{51106770-1A2D-433B-9967-E5D93EE2E948}" type="presParOf" srcId="{8EF0C83C-1DCC-4A72-83A6-078C7A7AB4E5}" destId="{E5F5387B-B5BE-4662-BE14-CAEF1C774656}" srcOrd="2" destOrd="0" presId="urn:microsoft.com/office/officeart/2005/8/layout/default"/>
    <dgm:cxn modelId="{493512F2-5E0B-4F69-B320-218F64F4040F}" type="presParOf" srcId="{8EF0C83C-1DCC-4A72-83A6-078C7A7AB4E5}" destId="{4E317EE0-748A-435B-87F0-AEF7042CA172}" srcOrd="3" destOrd="0" presId="urn:microsoft.com/office/officeart/2005/8/layout/default"/>
    <dgm:cxn modelId="{5C39B534-B54C-4EED-8CF5-C35005B65BBD}" type="presParOf" srcId="{8EF0C83C-1DCC-4A72-83A6-078C7A7AB4E5}" destId="{2694078F-B3FD-47FD-AAD1-E1FC1AFBC395}" srcOrd="4" destOrd="0" presId="urn:microsoft.com/office/officeart/2005/8/layout/default"/>
    <dgm:cxn modelId="{A123852D-5033-4BC5-ABD7-F2176492C0A3}" type="presParOf" srcId="{8EF0C83C-1DCC-4A72-83A6-078C7A7AB4E5}" destId="{DE11A7B5-D088-4B2B-B4D6-1199758D6284}" srcOrd="5" destOrd="0" presId="urn:microsoft.com/office/officeart/2005/8/layout/default"/>
    <dgm:cxn modelId="{BCEE5044-FECA-420F-90DB-5143899E5779}" type="presParOf" srcId="{8EF0C83C-1DCC-4A72-83A6-078C7A7AB4E5}" destId="{F14F158F-EC7F-496B-B67C-F6736A0FB19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FBE9B7-7537-428F-9541-43DD42AE0802}">
      <dsp:nvSpPr>
        <dsp:cNvPr id="0" name=""/>
        <dsp:cNvSpPr/>
      </dsp:nvSpPr>
      <dsp:spPr>
        <a:xfrm>
          <a:off x="730903" y="153480"/>
          <a:ext cx="5961553" cy="12729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kk-KZ" sz="2800" kern="1200" dirty="0">
              <a:latin typeface="Times New Roman" panose="02020603050405020304" pitchFamily="18" charset="0"/>
              <a:cs typeface="Times New Roman" panose="02020603050405020304" pitchFamily="18" charset="0"/>
            </a:rPr>
            <a:t>Орташа үлгі алу</a:t>
          </a:r>
          <a:endParaRPr lang="ru-RU" sz="2800" kern="1200" dirty="0">
            <a:latin typeface="Times New Roman" panose="02020603050405020304" pitchFamily="18" charset="0"/>
            <a:cs typeface="Times New Roman" panose="02020603050405020304" pitchFamily="18" charset="0"/>
          </a:endParaRPr>
        </a:p>
      </dsp:txBody>
      <dsp:txXfrm>
        <a:off x="730903" y="153480"/>
        <a:ext cx="5961553" cy="1272956"/>
      </dsp:txXfrm>
    </dsp:sp>
    <dsp:sp modelId="{E5F5387B-B5BE-4662-BE14-CAEF1C774656}">
      <dsp:nvSpPr>
        <dsp:cNvPr id="0" name=""/>
        <dsp:cNvSpPr/>
      </dsp:nvSpPr>
      <dsp:spPr>
        <a:xfrm>
          <a:off x="504175" y="2752370"/>
          <a:ext cx="1859826" cy="20317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Газдардан</a:t>
          </a:r>
        </a:p>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 үлгі алу</a:t>
          </a:r>
          <a:endParaRPr lang="ru-RU" sz="2400" kern="1200" dirty="0">
            <a:latin typeface="Times New Roman" panose="02020603050405020304" pitchFamily="18" charset="0"/>
            <a:cs typeface="Times New Roman" panose="02020603050405020304" pitchFamily="18" charset="0"/>
          </a:endParaRPr>
        </a:p>
      </dsp:txBody>
      <dsp:txXfrm>
        <a:off x="504175" y="2752370"/>
        <a:ext cx="1859826" cy="2031707"/>
      </dsp:txXfrm>
    </dsp:sp>
    <dsp:sp modelId="{2694078F-B3FD-47FD-AAD1-E1FC1AFBC395}">
      <dsp:nvSpPr>
        <dsp:cNvPr id="0" name=""/>
        <dsp:cNvSpPr/>
      </dsp:nvSpPr>
      <dsp:spPr>
        <a:xfrm>
          <a:off x="2826670" y="3297625"/>
          <a:ext cx="1800645" cy="20177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Сұйықтық</a:t>
          </a:r>
          <a:endParaRPr lang="en-US" sz="2400" kern="1200" dirty="0">
            <a:latin typeface="Times New Roman" panose="02020603050405020304" pitchFamily="18" charset="0"/>
            <a:cs typeface="Times New Roman" panose="02020603050405020304" pitchFamily="18" charset="0"/>
          </a:endParaRPr>
        </a:p>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тардан үлгі алу</a:t>
          </a:r>
          <a:endParaRPr lang="ru-RU" sz="2400" kern="1200" dirty="0">
            <a:latin typeface="Times New Roman" panose="02020603050405020304" pitchFamily="18" charset="0"/>
            <a:cs typeface="Times New Roman" panose="02020603050405020304" pitchFamily="18" charset="0"/>
          </a:endParaRPr>
        </a:p>
      </dsp:txBody>
      <dsp:txXfrm>
        <a:off x="2826670" y="3297625"/>
        <a:ext cx="1800645" cy="2017730"/>
      </dsp:txXfrm>
    </dsp:sp>
    <dsp:sp modelId="{F14F158F-EC7F-496B-B67C-F6736A0FB19F}">
      <dsp:nvSpPr>
        <dsp:cNvPr id="0" name=""/>
        <dsp:cNvSpPr/>
      </dsp:nvSpPr>
      <dsp:spPr>
        <a:xfrm>
          <a:off x="4861247" y="2800551"/>
          <a:ext cx="2374148" cy="20276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Қатты заттардан</a:t>
          </a:r>
        </a:p>
        <a:p>
          <a:pPr marL="0" lvl="0" indent="0" algn="ctr" defTabSz="1066800">
            <a:lnSpc>
              <a:spcPct val="90000"/>
            </a:lnSpc>
            <a:spcBef>
              <a:spcPct val="0"/>
            </a:spcBef>
            <a:spcAft>
              <a:spcPct val="35000"/>
            </a:spcAft>
            <a:buNone/>
          </a:pPr>
          <a:r>
            <a:rPr lang="kk-KZ" sz="2400" kern="1200" dirty="0">
              <a:latin typeface="Times New Roman" panose="02020603050405020304" pitchFamily="18" charset="0"/>
              <a:cs typeface="Times New Roman" panose="02020603050405020304" pitchFamily="18" charset="0"/>
            </a:rPr>
            <a:t> үлгі алу </a:t>
          </a:r>
          <a:endParaRPr lang="ru-RU" sz="2400" kern="1200" dirty="0">
            <a:latin typeface="Times New Roman" panose="02020603050405020304" pitchFamily="18" charset="0"/>
            <a:cs typeface="Times New Roman" panose="02020603050405020304" pitchFamily="18" charset="0"/>
          </a:endParaRPr>
        </a:p>
      </dsp:txBody>
      <dsp:txXfrm>
        <a:off x="4861247" y="2800551"/>
        <a:ext cx="2374148" cy="20276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22.09.2020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59CD488-F15B-4AED-AA6A-5F9B4FA5ECF3}" type="datetimeFigureOut">
              <a:rPr lang="ru-RU" smtClean="0"/>
              <a:pPr/>
              <a:t>22.09.2020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259CD488-F15B-4AED-AA6A-5F9B4FA5ECF3}"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259CD488-F15B-4AED-AA6A-5F9B4FA5ECF3}"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259CD488-F15B-4AED-AA6A-5F9B4FA5ECF3}" type="datetimeFigureOut">
              <a:rPr lang="ru-RU" smtClean="0"/>
              <a:pPr/>
              <a:t>22.09.2020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59CD488-F15B-4AED-AA6A-5F9B4FA5ECF3}" type="datetimeFigureOut">
              <a:rPr lang="ru-RU" smtClean="0"/>
              <a:pPr/>
              <a:t>22.09.2020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259CD488-F15B-4AED-AA6A-5F9B4FA5ECF3}" type="datetimeFigureOut">
              <a:rPr lang="ru-RU" smtClean="0"/>
              <a:pPr/>
              <a:t>22.09.2020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259CD488-F15B-4AED-AA6A-5F9B4FA5ECF3}" type="datetimeFigureOut">
              <a:rPr lang="ru-RU" smtClean="0"/>
              <a:pPr/>
              <a:t>22.09.2020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259CD488-F15B-4AED-AA6A-5F9B4FA5ECF3}" type="datetimeFigureOut">
              <a:rPr lang="ru-RU" smtClean="0"/>
              <a:pPr/>
              <a:t>22.09.2020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9CD488-F15B-4AED-AA6A-5F9B4FA5ECF3}" type="datetimeFigureOut">
              <a:rPr lang="ru-RU" smtClean="0"/>
              <a:pPr/>
              <a:t>22.09.2020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9CD488-F15B-4AED-AA6A-5F9B4FA5ECF3}" type="datetimeFigureOut">
              <a:rPr lang="ru-RU" smtClean="0"/>
              <a:pPr/>
              <a:t>22.09.2020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59CD488-F15B-4AED-AA6A-5F9B4FA5ECF3}" type="datetimeFigureOut">
              <a:rPr lang="ru-RU" smtClean="0"/>
              <a:pPr/>
              <a:t>22.09.2020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59CD488-F15B-4AED-AA6A-5F9B4FA5ECF3}" type="datetimeFigureOut">
              <a:rPr lang="ru-RU" smtClean="0"/>
              <a:pPr/>
              <a:t>22.09.2020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a:bodyPr>
          <a:lstStyle/>
          <a:p>
            <a:pPr marL="0" indent="0" algn="ctr">
              <a:lnSpc>
                <a:spcPct val="107000"/>
              </a:lnSpc>
              <a:spcAft>
                <a:spcPts val="800"/>
              </a:spcAft>
              <a:buNone/>
            </a:pPr>
            <a:r>
              <a:rPr lang="kk-KZ" sz="4000" dirty="0">
                <a:effectLst/>
                <a:latin typeface="Times New Roman" panose="02020603050405020304" pitchFamily="18" charset="0"/>
                <a:ea typeface="Calibri" panose="020F0502020204030204" pitchFamily="34" charset="0"/>
                <a:cs typeface="Times New Roman" panose="02020603050405020304" pitchFamily="18" charset="0"/>
              </a:rPr>
              <a:t>       Үлгі алу және үлгіні алдын-ала дайындау</a:t>
            </a:r>
          </a:p>
          <a:p>
            <a:pPr marL="0" indent="0" algn="ctr">
              <a:lnSpc>
                <a:spcPct val="107000"/>
              </a:lnSpc>
              <a:spcAft>
                <a:spcPts val="800"/>
              </a:spcAft>
              <a:buNone/>
            </a:pPr>
            <a:endParaRPr lang="kk-KZ" sz="4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kk-KZ" sz="4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kk-KZ" sz="4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1900" dirty="0">
                <a:effectLst/>
                <a:latin typeface="Times New Roman" panose="02020603050405020304" pitchFamily="18" charset="0"/>
                <a:ea typeface="Calibri" panose="020F0502020204030204" pitchFamily="34" charset="0"/>
                <a:cs typeface="Times New Roman" panose="02020603050405020304" pitchFamily="18" charset="0"/>
              </a:rPr>
              <a:t>                                               Дәріскер Исмаилова Акмарал Газизовна</a:t>
            </a:r>
            <a:endParaRPr lang="ru-RU"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endParaRPr lang="kk-KZ" sz="4000" b="1" i="1" u="sng"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buNone/>
            </a:pPr>
            <a:endParaRPr lang="kk-KZ" sz="4000" b="1" i="1" u="sng"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pPr>
            <a:endParaRPr lang="kk-KZ" sz="2000" i="1" dirty="0">
              <a:latin typeface="Times New Roman" pitchFamily="18" charset="0"/>
              <a:cs typeface="Times New Roman" pitchFamily="18" charset="0"/>
            </a:endParaRPr>
          </a:p>
        </p:txBody>
      </p:sp>
    </p:spTree>
    <p:extLst>
      <p:ext uri="{BB962C8B-B14F-4D97-AF65-F5344CB8AC3E}">
        <p14:creationId xmlns:p14="http://schemas.microsoft.com/office/powerpoint/2010/main" val="4054312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467600" cy="724942"/>
          </a:xfrm>
        </p:spPr>
        <p:txBody>
          <a:bodyPr>
            <a:normAutofit/>
          </a:bodyPr>
          <a:lstStyle/>
          <a:p>
            <a:pPr algn="ctr"/>
            <a:r>
              <a:rPr lang="kk-KZ" sz="3600" u="sng" dirty="0">
                <a:solidFill>
                  <a:srgbClr val="575F6D"/>
                </a:solidFill>
                <a:effectLst>
                  <a:outerShdw blurRad="38100" dist="38100" dir="2700000" algn="tl">
                    <a:srgbClr val="000000">
                      <a:alpha val="43137"/>
                    </a:srgbClr>
                  </a:outerShdw>
                </a:effectLst>
                <a:latin typeface="Times New Roman" pitchFamily="18" charset="0"/>
                <a:cs typeface="Times New Roman" pitchFamily="18" charset="0"/>
              </a:rPr>
              <a:t>Газдардан орташа үлгі алу:</a:t>
            </a:r>
            <a:endParaRPr lang="ru-RU" sz="3600" dirty="0"/>
          </a:p>
        </p:txBody>
      </p:sp>
      <p:cxnSp>
        <p:nvCxnSpPr>
          <p:cNvPr id="5" name="Прямая со стрелкой 4"/>
          <p:cNvCxnSpPr/>
          <p:nvPr/>
        </p:nvCxnSpPr>
        <p:spPr>
          <a:xfrm>
            <a:off x="6397352" y="1129649"/>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flipH="1">
            <a:off x="971600" y="1124744"/>
            <a:ext cx="720080"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flipH="1">
            <a:off x="2519772" y="1124744"/>
            <a:ext cx="36004" cy="29976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endCxn id="32" idx="0"/>
          </p:cNvCxnSpPr>
          <p:nvPr/>
        </p:nvCxnSpPr>
        <p:spPr>
          <a:xfrm>
            <a:off x="6272452" y="923229"/>
            <a:ext cx="582100" cy="2880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flipH="1">
            <a:off x="1187624" y="1124744"/>
            <a:ext cx="2448272" cy="37444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4716016" y="1124744"/>
            <a:ext cx="3096344" cy="3312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Стрелка вниз 23"/>
          <p:cNvSpPr/>
          <p:nvPr/>
        </p:nvSpPr>
        <p:spPr>
          <a:xfrm>
            <a:off x="3635896" y="1052736"/>
            <a:ext cx="1080120"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25"/>
          <p:cNvSpPr/>
          <p:nvPr/>
        </p:nvSpPr>
        <p:spPr>
          <a:xfrm>
            <a:off x="179512" y="2924944"/>
            <a:ext cx="187220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err="1">
                <a:latin typeface="Times New Roman" pitchFamily="18" charset="0"/>
                <a:cs typeface="Times New Roman" pitchFamily="18" charset="0"/>
              </a:rPr>
              <a:t>орташа</a:t>
            </a:r>
            <a:endParaRPr lang="ru-RU" sz="2500" b="1" dirty="0">
              <a:latin typeface="Times New Roman" pitchFamily="18" charset="0"/>
              <a:cs typeface="Times New Roman" pitchFamily="18" charset="0"/>
            </a:endParaRPr>
          </a:p>
        </p:txBody>
      </p:sp>
      <p:sp>
        <p:nvSpPr>
          <p:cNvPr id="27" name="Прямоугольник 26"/>
          <p:cNvSpPr/>
          <p:nvPr/>
        </p:nvSpPr>
        <p:spPr>
          <a:xfrm>
            <a:off x="6397352" y="2077526"/>
            <a:ext cx="216024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err="1">
                <a:latin typeface="Times New Roman" pitchFamily="18" charset="0"/>
                <a:cs typeface="Times New Roman" pitchFamily="18" charset="0"/>
              </a:rPr>
              <a:t>периодты</a:t>
            </a:r>
            <a:r>
              <a:rPr lang="ru-RU" dirty="0"/>
              <a:t> </a:t>
            </a:r>
          </a:p>
        </p:txBody>
      </p:sp>
      <p:sp>
        <p:nvSpPr>
          <p:cNvPr id="28" name="Прямоугольник 27"/>
          <p:cNvSpPr/>
          <p:nvPr/>
        </p:nvSpPr>
        <p:spPr>
          <a:xfrm>
            <a:off x="97810" y="4869160"/>
            <a:ext cx="252028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err="1">
                <a:latin typeface="Times New Roman" pitchFamily="18" charset="0"/>
                <a:cs typeface="Times New Roman" pitchFamily="18" charset="0"/>
              </a:rPr>
              <a:t>жоғарғы</a:t>
            </a:r>
            <a:r>
              <a:rPr lang="ru-RU" sz="2500" b="1" dirty="0">
                <a:latin typeface="Times New Roman" pitchFamily="18" charset="0"/>
                <a:cs typeface="Times New Roman" pitchFamily="18" charset="0"/>
              </a:rPr>
              <a:t> (</a:t>
            </a:r>
            <a:r>
              <a:rPr lang="ru-RU" sz="2500" b="1" dirty="0" err="1">
                <a:latin typeface="Times New Roman" pitchFamily="18" charset="0"/>
                <a:cs typeface="Times New Roman" pitchFamily="18" charset="0"/>
              </a:rPr>
              <a:t>беткі</a:t>
            </a:r>
            <a:r>
              <a:rPr lang="ru-RU" sz="2500" b="1" dirty="0">
                <a:latin typeface="Times New Roman" pitchFamily="18" charset="0"/>
                <a:cs typeface="Times New Roman" pitchFamily="18" charset="0"/>
              </a:rPr>
              <a:t>) </a:t>
            </a:r>
          </a:p>
        </p:txBody>
      </p:sp>
      <p:sp>
        <p:nvSpPr>
          <p:cNvPr id="29" name="Прямоугольник 28"/>
          <p:cNvSpPr/>
          <p:nvPr/>
        </p:nvSpPr>
        <p:spPr>
          <a:xfrm>
            <a:off x="6516216" y="4437112"/>
            <a:ext cx="2304256" cy="828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err="1">
                <a:latin typeface="Times New Roman" pitchFamily="18" charset="0"/>
                <a:cs typeface="Times New Roman" pitchFamily="18" charset="0"/>
              </a:rPr>
              <a:t>төменгі</a:t>
            </a:r>
            <a:endParaRPr lang="ru-RU" sz="2500" b="1" dirty="0">
              <a:latin typeface="Times New Roman" pitchFamily="18" charset="0"/>
              <a:cs typeface="Times New Roman" pitchFamily="18" charset="0"/>
            </a:endParaRPr>
          </a:p>
        </p:txBody>
      </p:sp>
      <p:sp>
        <p:nvSpPr>
          <p:cNvPr id="31" name="Прямоугольник 30"/>
          <p:cNvSpPr/>
          <p:nvPr/>
        </p:nvSpPr>
        <p:spPr>
          <a:xfrm>
            <a:off x="1595945" y="4122382"/>
            <a:ext cx="252028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a:p>
            <a:pPr algn="ctr"/>
            <a:r>
              <a:rPr lang="ru-RU" sz="2500" b="1" dirty="0" err="1">
                <a:latin typeface="Times New Roman" pitchFamily="18" charset="0"/>
                <a:cs typeface="Times New Roman" pitchFamily="18" charset="0"/>
              </a:rPr>
              <a:t>бір</a:t>
            </a:r>
            <a:r>
              <a:rPr lang="ru-RU" sz="2500" b="1" dirty="0">
                <a:latin typeface="Times New Roman" pitchFamily="18" charset="0"/>
                <a:cs typeface="Times New Roman" pitchFamily="18" charset="0"/>
              </a:rPr>
              <a:t> </a:t>
            </a:r>
            <a:r>
              <a:rPr lang="ru-RU" sz="2500" b="1" dirty="0" err="1">
                <a:latin typeface="Times New Roman" pitchFamily="18" charset="0"/>
                <a:cs typeface="Times New Roman" pitchFamily="18" charset="0"/>
              </a:rPr>
              <a:t>реттік</a:t>
            </a:r>
            <a:r>
              <a:rPr lang="ru-RU" sz="2500" b="1" dirty="0">
                <a:latin typeface="Times New Roman" pitchFamily="18" charset="0"/>
                <a:cs typeface="Times New Roman" pitchFamily="18" charset="0"/>
              </a:rPr>
              <a:t> </a:t>
            </a:r>
          </a:p>
          <a:p>
            <a:pPr algn="ctr"/>
            <a:endParaRPr lang="ru-RU" dirty="0"/>
          </a:p>
        </p:txBody>
      </p:sp>
      <p:sp>
        <p:nvSpPr>
          <p:cNvPr id="32" name="Прямоугольник 31"/>
          <p:cNvSpPr/>
          <p:nvPr/>
        </p:nvSpPr>
        <p:spPr>
          <a:xfrm>
            <a:off x="5642992" y="3803549"/>
            <a:ext cx="2423120" cy="468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err="1">
                <a:latin typeface="Times New Roman" pitchFamily="18" charset="0"/>
                <a:cs typeface="Times New Roman" pitchFamily="18" charset="0"/>
              </a:rPr>
              <a:t>күрделі</a:t>
            </a:r>
            <a:endParaRPr lang="ru-RU" sz="2500" b="1" dirty="0">
              <a:latin typeface="Times New Roman" pitchFamily="18" charset="0"/>
              <a:cs typeface="Times New Roman" pitchFamily="18" charset="0"/>
            </a:endParaRPr>
          </a:p>
        </p:txBody>
      </p:sp>
      <p:sp>
        <p:nvSpPr>
          <p:cNvPr id="33" name="Прямоугольник 32"/>
          <p:cNvSpPr/>
          <p:nvPr/>
        </p:nvSpPr>
        <p:spPr>
          <a:xfrm>
            <a:off x="2916478" y="2939453"/>
            <a:ext cx="25189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err="1">
                <a:latin typeface="Times New Roman" pitchFamily="18" charset="0"/>
                <a:cs typeface="Times New Roman" pitchFamily="18" charset="0"/>
              </a:rPr>
              <a:t>орталық</a:t>
            </a:r>
            <a:r>
              <a:rPr lang="ru-RU" sz="2500" b="1" dirty="0">
                <a:latin typeface="Times New Roman" pitchFamily="18" charset="0"/>
                <a:cs typeface="Times New Roman" pitchFamily="18" charset="0"/>
              </a:rPr>
              <a:t> (центр)</a:t>
            </a:r>
          </a:p>
        </p:txBody>
      </p:sp>
    </p:spTree>
    <p:extLst>
      <p:ext uri="{BB962C8B-B14F-4D97-AF65-F5344CB8AC3E}">
        <p14:creationId xmlns:p14="http://schemas.microsoft.com/office/powerpoint/2010/main" val="2595393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8229600" cy="5649491"/>
          </a:xfrm>
        </p:spPr>
        <p:txBody>
          <a:bodyPr>
            <a:normAutofit/>
          </a:bodyPr>
          <a:lstStyle/>
          <a:p>
            <a:pPr marL="0" indent="0" algn="ctr">
              <a:buNone/>
            </a:pPr>
            <a:r>
              <a:rPr lang="kk-KZ" sz="3000" dirty="0">
                <a:latin typeface="Times New Roman" pitchFamily="18" charset="0"/>
                <a:cs typeface="Times New Roman" pitchFamily="18" charset="0"/>
              </a:rPr>
              <a:t>Сұйықтардан үлгі алу</a:t>
            </a:r>
            <a:endParaRPr lang="ru-RU" sz="3000" dirty="0">
              <a:latin typeface="Times New Roman" pitchFamily="18" charset="0"/>
              <a:cs typeface="Times New Roman" pitchFamily="18" charset="0"/>
            </a:endParaRPr>
          </a:p>
        </p:txBody>
      </p:sp>
      <p:cxnSp>
        <p:nvCxnSpPr>
          <p:cNvPr id="5" name="Прямая со стрелкой 4"/>
          <p:cNvCxnSpPr>
            <a:cxnSpLocks/>
          </p:cNvCxnSpPr>
          <p:nvPr/>
        </p:nvCxnSpPr>
        <p:spPr>
          <a:xfrm flipH="1">
            <a:off x="3707904" y="1052736"/>
            <a:ext cx="432049"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a:cxnSpLocks/>
          </p:cNvCxnSpPr>
          <p:nvPr/>
        </p:nvCxnSpPr>
        <p:spPr>
          <a:xfrm>
            <a:off x="4917829" y="1052736"/>
            <a:ext cx="446259"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a:xfrm>
            <a:off x="1477444" y="1772816"/>
            <a:ext cx="2520281" cy="9795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sz="3000" dirty="0">
                <a:latin typeface="Times New Roman" pitchFamily="18" charset="0"/>
                <a:cs typeface="Times New Roman" pitchFamily="18" charset="0"/>
              </a:rPr>
              <a:t>гомогенді</a:t>
            </a:r>
            <a:endParaRPr lang="ru-RU" sz="3000" dirty="0">
              <a:latin typeface="Times New Roman" pitchFamily="18" charset="0"/>
              <a:cs typeface="Times New Roman" pitchFamily="18" charset="0"/>
            </a:endParaRPr>
          </a:p>
        </p:txBody>
      </p:sp>
      <p:sp>
        <p:nvSpPr>
          <p:cNvPr id="15" name="Прямоугольник 14"/>
          <p:cNvSpPr/>
          <p:nvPr/>
        </p:nvSpPr>
        <p:spPr>
          <a:xfrm>
            <a:off x="4950163" y="1738004"/>
            <a:ext cx="2255377" cy="9795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sz="3000" dirty="0">
                <a:latin typeface="Times New Roman" pitchFamily="18" charset="0"/>
                <a:cs typeface="Times New Roman" pitchFamily="18" charset="0"/>
              </a:rPr>
              <a:t>гетерогенді</a:t>
            </a:r>
            <a:endParaRPr lang="ru-RU" sz="30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2632" y="3501008"/>
            <a:ext cx="3986625"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374" y="3501008"/>
            <a:ext cx="3283351"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358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9C971CD-35A7-44CF-A3CE-DEC130033D6F}"/>
              </a:ext>
            </a:extLst>
          </p:cNvPr>
          <p:cNvSpPr>
            <a:spLocks noGrp="1"/>
          </p:cNvSpPr>
          <p:nvPr>
            <p:ph sz="quarter" idx="1"/>
          </p:nvPr>
        </p:nvSpPr>
        <p:spPr>
          <a:xfrm>
            <a:off x="457200" y="260648"/>
            <a:ext cx="8003232" cy="6213304"/>
          </a:xfrm>
        </p:spPr>
        <p:txBody>
          <a:bodyPr/>
          <a:lstStyle/>
          <a:p>
            <a:pPr marL="0" indent="0">
              <a:buNone/>
            </a:pPr>
            <a:endParaRPr lang="ru-RU" dirty="0"/>
          </a:p>
        </p:txBody>
      </p:sp>
      <p:pic>
        <p:nvPicPr>
          <p:cNvPr id="4" name="Picture 4" descr="http://e-ope.ee/_download/euni_repository/file/804/124.zip/batometr1.jpg">
            <a:extLst>
              <a:ext uri="{FF2B5EF4-FFF2-40B4-BE49-F238E27FC236}">
                <a16:creationId xmlns:a16="http://schemas.microsoft.com/office/drawing/2014/main" id="{13A3CF0A-411A-4DA4-A377-7D0BEECD42D3}"/>
              </a:ext>
            </a:extLst>
          </p:cNvPr>
          <p:cNvPicPr>
            <a:picLocks noChangeAspect="1" noChangeArrowheads="1"/>
          </p:cNvPicPr>
          <p:nvPr/>
        </p:nvPicPr>
        <p:blipFill>
          <a:blip r:embed="rId2" cstate="print"/>
          <a:srcRect/>
          <a:stretch>
            <a:fillRect/>
          </a:stretch>
        </p:blipFill>
        <p:spPr bwMode="auto">
          <a:xfrm>
            <a:off x="683568" y="1268760"/>
            <a:ext cx="2664296" cy="4536505"/>
          </a:xfrm>
          <a:prstGeom prst="rect">
            <a:avLst/>
          </a:prstGeom>
          <a:noFill/>
        </p:spPr>
      </p:pic>
      <p:sp>
        <p:nvSpPr>
          <p:cNvPr id="5" name="TextBox 4">
            <a:extLst>
              <a:ext uri="{FF2B5EF4-FFF2-40B4-BE49-F238E27FC236}">
                <a16:creationId xmlns:a16="http://schemas.microsoft.com/office/drawing/2014/main" id="{A9277FE7-8A4A-445A-B201-3A8C4480823A}"/>
              </a:ext>
            </a:extLst>
          </p:cNvPr>
          <p:cNvSpPr txBox="1"/>
          <p:nvPr/>
        </p:nvSpPr>
        <p:spPr>
          <a:xfrm>
            <a:off x="539552" y="476672"/>
            <a:ext cx="3312368" cy="461665"/>
          </a:xfrm>
          <a:prstGeom prst="rect">
            <a:avLst/>
          </a:prstGeom>
          <a:noFill/>
        </p:spPr>
        <p:txBody>
          <a:bodyPr wrap="square" rtlCol="0">
            <a:spAutoFit/>
          </a:bodyPr>
          <a:lstStyle/>
          <a:p>
            <a:r>
              <a:rPr lang="ru-RU" sz="2400" dirty="0">
                <a:solidFill>
                  <a:prstClr val="black"/>
                </a:solidFill>
                <a:latin typeface="Times New Roman" panose="02020603050405020304" pitchFamily="18" charset="0"/>
                <a:cs typeface="Times New Roman" panose="02020603050405020304" pitchFamily="18" charset="0"/>
              </a:rPr>
              <a:t>Нансен    </a:t>
            </a:r>
            <a:r>
              <a:rPr lang="ru-RU" sz="2400" dirty="0" err="1">
                <a:solidFill>
                  <a:prstClr val="black"/>
                </a:solidFill>
                <a:latin typeface="Times New Roman" panose="02020603050405020304" pitchFamily="18" charset="0"/>
                <a:cs typeface="Times New Roman" panose="02020603050405020304" pitchFamily="18" charset="0"/>
              </a:rPr>
              <a:t>батометрі</a:t>
            </a:r>
            <a:endParaRPr lang="ru-RU" sz="2400" dirty="0">
              <a:solidFill>
                <a:prstClr val="black"/>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C75CA67-F013-4160-AA3F-00497F86E645}"/>
              </a:ext>
            </a:extLst>
          </p:cNvPr>
          <p:cNvSpPr txBox="1"/>
          <p:nvPr/>
        </p:nvSpPr>
        <p:spPr>
          <a:xfrm>
            <a:off x="4355976" y="476672"/>
            <a:ext cx="2981218" cy="461665"/>
          </a:xfrm>
          <a:prstGeom prst="rect">
            <a:avLst/>
          </a:prstGeom>
          <a:noFill/>
        </p:spPr>
        <p:txBody>
          <a:bodyPr wrap="square" rtlCol="0">
            <a:spAutoFit/>
          </a:bodyPr>
          <a:lstStyle/>
          <a:p>
            <a:r>
              <a:rPr lang="ru-RU" sz="2400" dirty="0">
                <a:solidFill>
                  <a:prstClr val="black"/>
                </a:solidFill>
                <a:latin typeface="Times New Roman" panose="02020603050405020304" pitchFamily="18" charset="0"/>
                <a:cs typeface="Times New Roman" panose="02020603050405020304" pitchFamily="18" charset="0"/>
              </a:rPr>
              <a:t> </a:t>
            </a:r>
            <a:r>
              <a:rPr lang="ru-RU" sz="2400" dirty="0" err="1">
                <a:solidFill>
                  <a:prstClr val="black"/>
                </a:solidFill>
                <a:latin typeface="Times New Roman" panose="02020603050405020304" pitchFamily="18" charset="0"/>
                <a:cs typeface="Times New Roman" panose="02020603050405020304" pitchFamily="18" charset="0"/>
              </a:rPr>
              <a:t>Нискин</a:t>
            </a:r>
            <a:r>
              <a:rPr lang="ru-RU" sz="2400" dirty="0">
                <a:solidFill>
                  <a:prstClr val="black"/>
                </a:solidFill>
                <a:latin typeface="Times New Roman" panose="02020603050405020304" pitchFamily="18" charset="0"/>
                <a:cs typeface="Times New Roman" panose="02020603050405020304" pitchFamily="18" charset="0"/>
              </a:rPr>
              <a:t> </a:t>
            </a:r>
            <a:r>
              <a:rPr lang="ru-RU" sz="2400" dirty="0" err="1">
                <a:solidFill>
                  <a:prstClr val="black"/>
                </a:solidFill>
                <a:latin typeface="Times New Roman" panose="02020603050405020304" pitchFamily="18" charset="0"/>
                <a:cs typeface="Times New Roman" panose="02020603050405020304" pitchFamily="18" charset="0"/>
              </a:rPr>
              <a:t>батометрі</a:t>
            </a:r>
            <a:endParaRPr lang="ru-RU" sz="2400" dirty="0">
              <a:solidFill>
                <a:prstClr val="black"/>
              </a:solidFill>
              <a:latin typeface="Times New Roman" panose="02020603050405020304" pitchFamily="18" charset="0"/>
              <a:cs typeface="Times New Roman" panose="02020603050405020304" pitchFamily="18" charset="0"/>
            </a:endParaRPr>
          </a:p>
        </p:txBody>
      </p:sp>
      <p:pic>
        <p:nvPicPr>
          <p:cNvPr id="7" name="Picture 6" descr="http://e-ope.ee/_download/euni_repository/file/804/124.zip/200px-Niskin-bottle.jpg">
            <a:extLst>
              <a:ext uri="{FF2B5EF4-FFF2-40B4-BE49-F238E27FC236}">
                <a16:creationId xmlns:a16="http://schemas.microsoft.com/office/drawing/2014/main" id="{DA3B080D-1FDC-429D-BF04-CCCD3B809664}"/>
              </a:ext>
            </a:extLst>
          </p:cNvPr>
          <p:cNvPicPr>
            <a:picLocks noChangeAspect="1" noChangeArrowheads="1"/>
          </p:cNvPicPr>
          <p:nvPr/>
        </p:nvPicPr>
        <p:blipFill>
          <a:blip r:embed="rId3" cstate="print"/>
          <a:srcRect/>
          <a:stretch>
            <a:fillRect/>
          </a:stretch>
        </p:blipFill>
        <p:spPr bwMode="auto">
          <a:xfrm>
            <a:off x="4355976" y="1268760"/>
            <a:ext cx="3456384" cy="4680519"/>
          </a:xfrm>
          <a:prstGeom prst="rect">
            <a:avLst/>
          </a:prstGeom>
          <a:noFill/>
        </p:spPr>
      </p:pic>
    </p:spTree>
    <p:extLst>
      <p:ext uri="{BB962C8B-B14F-4D97-AF65-F5344CB8AC3E}">
        <p14:creationId xmlns:p14="http://schemas.microsoft.com/office/powerpoint/2010/main" val="994879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FBECC64-38FC-41DC-9761-75D44659E595}"/>
              </a:ext>
            </a:extLst>
          </p:cNvPr>
          <p:cNvSpPr>
            <a:spLocks noGrp="1"/>
          </p:cNvSpPr>
          <p:nvPr>
            <p:ph sz="quarter" idx="1"/>
          </p:nvPr>
        </p:nvSpPr>
        <p:spPr>
          <a:xfrm>
            <a:off x="457200" y="171454"/>
            <a:ext cx="8147248" cy="6497906"/>
          </a:xfrm>
        </p:spPr>
        <p:txBody>
          <a:bodyPr/>
          <a:lstStyle/>
          <a:p>
            <a:pPr marL="0" indent="0">
              <a:buNone/>
            </a:pPr>
            <a:endParaRPr lang="ru-RU" dirty="0"/>
          </a:p>
        </p:txBody>
      </p:sp>
      <p:pic>
        <p:nvPicPr>
          <p:cNvPr id="4" name="Picture 2" descr="Тереңдіктен үлгі барысында">
            <a:extLst>
              <a:ext uri="{FF2B5EF4-FFF2-40B4-BE49-F238E27FC236}">
                <a16:creationId xmlns:a16="http://schemas.microsoft.com/office/drawing/2014/main" id="{814D8159-F119-4903-8BC5-65EB1C7D3438}"/>
              </a:ext>
            </a:extLst>
          </p:cNvPr>
          <p:cNvPicPr>
            <a:picLocks noChangeAspect="1" noChangeArrowheads="1"/>
          </p:cNvPicPr>
          <p:nvPr/>
        </p:nvPicPr>
        <p:blipFill>
          <a:blip r:embed="rId2" cstate="print"/>
          <a:srcRect/>
          <a:stretch>
            <a:fillRect/>
          </a:stretch>
        </p:blipFill>
        <p:spPr bwMode="auto">
          <a:xfrm>
            <a:off x="3983689" y="384049"/>
            <a:ext cx="3525244" cy="3330393"/>
          </a:xfrm>
          <a:prstGeom prst="rect">
            <a:avLst/>
          </a:prstGeom>
          <a:noFill/>
        </p:spPr>
      </p:pic>
      <p:pic>
        <p:nvPicPr>
          <p:cNvPr id="5" name="Picture 4" descr="http://e-ope.ee/_download/euni_repository/file/804/124.zip/rosette.jpg">
            <a:extLst>
              <a:ext uri="{FF2B5EF4-FFF2-40B4-BE49-F238E27FC236}">
                <a16:creationId xmlns:a16="http://schemas.microsoft.com/office/drawing/2014/main" id="{A836D7C7-3AF0-4A81-B507-F03409F3D32A}"/>
              </a:ext>
            </a:extLst>
          </p:cNvPr>
          <p:cNvPicPr>
            <a:picLocks noChangeAspect="1" noChangeArrowheads="1"/>
          </p:cNvPicPr>
          <p:nvPr/>
        </p:nvPicPr>
        <p:blipFill>
          <a:blip r:embed="rId3" cstate="print"/>
          <a:srcRect/>
          <a:stretch>
            <a:fillRect/>
          </a:stretch>
        </p:blipFill>
        <p:spPr bwMode="auto">
          <a:xfrm>
            <a:off x="864530" y="4025389"/>
            <a:ext cx="3128010" cy="2448562"/>
          </a:xfrm>
          <a:prstGeom prst="rect">
            <a:avLst/>
          </a:prstGeom>
          <a:noFill/>
        </p:spPr>
      </p:pic>
      <p:pic>
        <p:nvPicPr>
          <p:cNvPr id="6" name="Picture 2" descr="http://e-ope.ee/_download/euni_repository/file/804/124.zip/rosette2.jpg">
            <a:extLst>
              <a:ext uri="{FF2B5EF4-FFF2-40B4-BE49-F238E27FC236}">
                <a16:creationId xmlns:a16="http://schemas.microsoft.com/office/drawing/2014/main" id="{8F2354A1-460B-4208-941F-10133FFD69A6}"/>
              </a:ext>
            </a:extLst>
          </p:cNvPr>
          <p:cNvPicPr>
            <a:picLocks noChangeAspect="1" noChangeArrowheads="1"/>
          </p:cNvPicPr>
          <p:nvPr/>
        </p:nvPicPr>
        <p:blipFill>
          <a:blip r:embed="rId4" cstate="print"/>
          <a:srcRect/>
          <a:stretch>
            <a:fillRect/>
          </a:stretch>
        </p:blipFill>
        <p:spPr bwMode="auto">
          <a:xfrm>
            <a:off x="4211960" y="3994405"/>
            <a:ext cx="3426182" cy="2557672"/>
          </a:xfrm>
          <a:prstGeom prst="rect">
            <a:avLst/>
          </a:prstGeom>
          <a:noFill/>
        </p:spPr>
      </p:pic>
      <p:pic>
        <p:nvPicPr>
          <p:cNvPr id="7" name="Picture 2" descr="http://e-ope.ee/_download/euni_repository/file/804/124.zip/batometr_patalasa.jpg">
            <a:extLst>
              <a:ext uri="{FF2B5EF4-FFF2-40B4-BE49-F238E27FC236}">
                <a16:creationId xmlns:a16="http://schemas.microsoft.com/office/drawing/2014/main" id="{8A592EE1-464F-4C60-96C5-018D25C1E60B}"/>
              </a:ext>
            </a:extLst>
          </p:cNvPr>
          <p:cNvPicPr>
            <a:picLocks noChangeAspect="1" noChangeArrowheads="1"/>
          </p:cNvPicPr>
          <p:nvPr/>
        </p:nvPicPr>
        <p:blipFill>
          <a:blip r:embed="rId5" cstate="print"/>
          <a:srcRect/>
          <a:stretch>
            <a:fillRect/>
          </a:stretch>
        </p:blipFill>
        <p:spPr bwMode="auto">
          <a:xfrm>
            <a:off x="1187623" y="384048"/>
            <a:ext cx="1584177" cy="3641341"/>
          </a:xfrm>
          <a:prstGeom prst="rect">
            <a:avLst/>
          </a:prstGeom>
          <a:noFill/>
        </p:spPr>
      </p:pic>
    </p:spTree>
    <p:extLst>
      <p:ext uri="{BB962C8B-B14F-4D97-AF65-F5344CB8AC3E}">
        <p14:creationId xmlns:p14="http://schemas.microsoft.com/office/powerpoint/2010/main" val="3819014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0080"/>
          </a:xfrm>
        </p:spPr>
        <p:txBody>
          <a:bodyPr>
            <a:normAutofit/>
          </a:bodyPr>
          <a:lstStyle/>
          <a:p>
            <a:pPr algn="ctr"/>
            <a:r>
              <a:rPr lang="kk-KZ" sz="3200" dirty="0">
                <a:effectLst>
                  <a:outerShdw blurRad="38100" dist="38100" dir="2700000" algn="tl">
                    <a:srgbClr val="000000">
                      <a:alpha val="43137"/>
                    </a:srgbClr>
                  </a:outerShdw>
                </a:effectLst>
                <a:latin typeface="Times New Roman" pitchFamily="18" charset="0"/>
                <a:cs typeface="Times New Roman" pitchFamily="18" charset="0"/>
              </a:rPr>
              <a:t>Қатты заттардан үлгі алу:</a:t>
            </a:r>
            <a:endParaRPr lang="ru-RU"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Стрелка вниз 5"/>
          <p:cNvSpPr/>
          <p:nvPr/>
        </p:nvSpPr>
        <p:spPr>
          <a:xfrm>
            <a:off x="3923928" y="1052736"/>
            <a:ext cx="936104" cy="72008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7" name="Блок-схема: ссылка на другую страницу 6"/>
          <p:cNvSpPr/>
          <p:nvPr/>
        </p:nvSpPr>
        <p:spPr>
          <a:xfrm>
            <a:off x="3012887" y="1791575"/>
            <a:ext cx="2736304" cy="458672"/>
          </a:xfrm>
          <a:prstGeom prst="flowChartOffpageConnecto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kk-KZ" sz="3000" b="1" i="1" dirty="0">
                <a:latin typeface="Times New Roman" pitchFamily="18" charset="0"/>
                <a:cs typeface="Times New Roman" pitchFamily="18" charset="0"/>
              </a:rPr>
              <a:t>ұсақтау</a:t>
            </a:r>
            <a:endParaRPr lang="ru-RU" sz="3000" b="1" i="1" dirty="0">
              <a:latin typeface="Times New Roman" pitchFamily="18" charset="0"/>
              <a:cs typeface="Times New Roman" pitchFamily="18" charset="0"/>
            </a:endParaRPr>
          </a:p>
        </p:txBody>
      </p:sp>
      <p:cxnSp>
        <p:nvCxnSpPr>
          <p:cNvPr id="9" name="Прямая со стрелкой 8"/>
          <p:cNvCxnSpPr/>
          <p:nvPr/>
        </p:nvCxnSpPr>
        <p:spPr>
          <a:xfrm flipH="1">
            <a:off x="2544835" y="2211037"/>
            <a:ext cx="936104" cy="6026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5076056" y="2211037"/>
            <a:ext cx="1008112" cy="4586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7" idx="2"/>
          </p:cNvCxnSpPr>
          <p:nvPr/>
        </p:nvCxnSpPr>
        <p:spPr>
          <a:xfrm>
            <a:off x="4381039" y="2250247"/>
            <a:ext cx="10941" cy="6026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Овал 14"/>
          <p:cNvSpPr/>
          <p:nvPr/>
        </p:nvSpPr>
        <p:spPr>
          <a:xfrm>
            <a:off x="827583" y="2689001"/>
            <a:ext cx="2185303" cy="10703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000" b="1" dirty="0">
                <a:latin typeface="Times New Roman" pitchFamily="18" charset="0"/>
                <a:cs typeface="Times New Roman" pitchFamily="18" charset="0"/>
              </a:rPr>
              <a:t>үгіту</a:t>
            </a:r>
            <a:endParaRPr lang="ru-RU" sz="3000" b="1" dirty="0">
              <a:latin typeface="Times New Roman" pitchFamily="18" charset="0"/>
              <a:cs typeface="Times New Roman" pitchFamily="18" charset="0"/>
            </a:endParaRPr>
          </a:p>
        </p:txBody>
      </p:sp>
      <p:sp>
        <p:nvSpPr>
          <p:cNvPr id="16" name="Овал 15"/>
          <p:cNvSpPr/>
          <p:nvPr/>
        </p:nvSpPr>
        <p:spPr>
          <a:xfrm>
            <a:off x="3275856" y="2852936"/>
            <a:ext cx="2160240"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000" b="1" dirty="0">
                <a:latin typeface="Times New Roman" pitchFamily="18" charset="0"/>
                <a:cs typeface="Times New Roman" pitchFamily="18" charset="0"/>
              </a:rPr>
              <a:t>ою</a:t>
            </a:r>
            <a:endParaRPr lang="ru-RU" sz="3000" b="1" dirty="0">
              <a:latin typeface="Times New Roman" pitchFamily="18" charset="0"/>
              <a:cs typeface="Times New Roman" pitchFamily="18" charset="0"/>
            </a:endParaRPr>
          </a:p>
        </p:txBody>
      </p:sp>
      <p:sp>
        <p:nvSpPr>
          <p:cNvPr id="17" name="Овал 16"/>
          <p:cNvSpPr/>
          <p:nvPr/>
        </p:nvSpPr>
        <p:spPr>
          <a:xfrm>
            <a:off x="5580112" y="2582214"/>
            <a:ext cx="2304256" cy="11193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000" b="1" dirty="0">
                <a:latin typeface="Times New Roman" pitchFamily="18" charset="0"/>
                <a:cs typeface="Times New Roman" pitchFamily="18" charset="0"/>
              </a:rPr>
              <a:t>қыру</a:t>
            </a:r>
            <a:endParaRPr lang="ru-RU" sz="3000" b="1"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2158" y="4446070"/>
            <a:ext cx="3899373" cy="2149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607" y="4005064"/>
            <a:ext cx="2212552" cy="2362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3881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76B099D-CAA0-4A0B-AED5-4E6B3CD7FC9E}"/>
              </a:ext>
            </a:extLst>
          </p:cNvPr>
          <p:cNvSpPr>
            <a:spLocks noGrp="1"/>
          </p:cNvSpPr>
          <p:nvPr>
            <p:ph sz="quarter" idx="1"/>
          </p:nvPr>
        </p:nvSpPr>
        <p:spPr>
          <a:xfrm>
            <a:off x="457200" y="116632"/>
            <a:ext cx="7467600" cy="6357320"/>
          </a:xfrm>
        </p:spPr>
        <p:txBody>
          <a:bodyPr>
            <a:normAutofit/>
          </a:bodyPr>
          <a:lstStyle/>
          <a:p>
            <a:pPr indent="0" algn="just">
              <a:buNone/>
            </a:pPr>
            <a:r>
              <a:rPr lang="kk-KZ" sz="2400" dirty="0">
                <a:effectLst/>
                <a:latin typeface="Times New Roman" panose="02020603050405020304" pitchFamily="18" charset="0"/>
                <a:ea typeface="Calibri" panose="020F0502020204030204" pitchFamily="34" charset="0"/>
                <a:cs typeface="Arial" panose="020B0604020202020204" pitchFamily="34" charset="0"/>
              </a:rPr>
              <a:t>Ыдыратудың бірнеше тәсілдері (ылғал, құрғақ, арнайы, автоклавты) бар. Үлгіні ыдырату ылғал және құрғақ әдістер арқылы орындалады, ол зерттеу және анықталатын компонент­тің мақсатына байланысты ашық, жабық жүйелерде жүргізіледі. Шартты түрде тез еритін қосылыстарды ыдырату ашық реакция­лық жүйеде қалыпты қысымда; аз еритін қосылыстарды ыдыра­ту, жоғары қысымда жабық реакциялық жүйедегі қиын еритін қосылыстарды ыдырату деп бөле аламыз. Тез еритін қосылыс­тарға тұздар, гидроксидтер және басқа да қосылыстар жатады, оларды еріту ешқандай қиындық туғызбайды. Аз еритін қосы­лыс­тарды ыдырату үшін ылғал және құрғақ әдістер қолданы­лады. Ылғал әдіс әртүрлі қышқылдар, сілтілер, олардың қоспа­сы, тұз ерітінділерімен жүргізіледі. Құрғақ әдіс балқыту немесе күйдіру әдістері арқылы орындалады.</a:t>
            </a:r>
            <a:endParaRPr lang="ru-RU" sz="2400" dirty="0">
              <a:effectLst/>
              <a:latin typeface="Calibri" panose="020F0502020204030204" pitchFamily="34" charset="0"/>
              <a:ea typeface="Calibri" panose="020F050202020403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17689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CB730A-D569-4B86-9F21-338E3C267559}"/>
              </a:ext>
            </a:extLst>
          </p:cNvPr>
          <p:cNvSpPr>
            <a:spLocks noGrp="1"/>
          </p:cNvSpPr>
          <p:nvPr>
            <p:ph type="title"/>
          </p:nvPr>
        </p:nvSpPr>
        <p:spPr>
          <a:xfrm>
            <a:off x="457200" y="274638"/>
            <a:ext cx="7467600" cy="562074"/>
          </a:xfrm>
        </p:spPr>
        <p:txBody>
          <a:bodyPr>
            <a:normAutofit fontScale="90000"/>
          </a:bodyPr>
          <a:lstStyle/>
          <a:p>
            <a:r>
              <a:rPr lang="kk-KZ" sz="3200" kern="1200" dirty="0">
                <a:solidFill>
                  <a:srgbClr val="000000"/>
                </a:solidFill>
                <a:effectLst>
                  <a:outerShdw blurRad="38100" dist="38100" dir="2700000" algn="tl">
                    <a:srgbClr val="000000">
                      <a:alpha val="43000"/>
                    </a:srgbClr>
                  </a:outerShdw>
                </a:effectLst>
                <a:latin typeface="Calibri" panose="020F0502020204030204" pitchFamily="34" charset="0"/>
                <a:ea typeface="+mn-ea"/>
                <a:cs typeface="Times New Roman" panose="02020603050405020304" pitchFamily="18" charset="0"/>
              </a:rPr>
              <a:t>Үлгіні ыдырату тәсілдері</a:t>
            </a:r>
            <a:endParaRPr lang="ru-RU" dirty="0"/>
          </a:p>
        </p:txBody>
      </p:sp>
      <p:graphicFrame>
        <p:nvGraphicFramePr>
          <p:cNvPr id="7" name="Объект 6">
            <a:extLst>
              <a:ext uri="{FF2B5EF4-FFF2-40B4-BE49-F238E27FC236}">
                <a16:creationId xmlns:a16="http://schemas.microsoft.com/office/drawing/2014/main" id="{25AFF646-3A86-485D-AEAF-71CB917AC848}"/>
              </a:ext>
            </a:extLst>
          </p:cNvPr>
          <p:cNvGraphicFramePr>
            <a:graphicFrameLocks noGrp="1"/>
          </p:cNvGraphicFramePr>
          <p:nvPr>
            <p:ph sz="quarter" idx="1"/>
            <p:extLst>
              <p:ext uri="{D42A27DB-BD31-4B8C-83A1-F6EECF244321}">
                <p14:modId xmlns:p14="http://schemas.microsoft.com/office/powerpoint/2010/main" val="2341428530"/>
              </p:ext>
            </p:extLst>
          </p:nvPr>
        </p:nvGraphicFramePr>
        <p:xfrm>
          <a:off x="920824" y="980728"/>
          <a:ext cx="7467600" cy="4350811"/>
        </p:xfrm>
        <a:graphic>
          <a:graphicData uri="http://schemas.openxmlformats.org/drawingml/2006/table">
            <a:tbl>
              <a:tblPr firstRow="1" firstCol="1" bandRow="1">
                <a:tableStyleId>{5C22544A-7EE6-4342-B048-85BDC9FD1C3A}</a:tableStyleId>
              </a:tblPr>
              <a:tblGrid>
                <a:gridCol w="1292702">
                  <a:extLst>
                    <a:ext uri="{9D8B030D-6E8A-4147-A177-3AD203B41FA5}">
                      <a16:colId xmlns:a16="http://schemas.microsoft.com/office/drawing/2014/main" val="2122379671"/>
                    </a:ext>
                  </a:extLst>
                </a:gridCol>
                <a:gridCol w="1152717">
                  <a:extLst>
                    <a:ext uri="{9D8B030D-6E8A-4147-A177-3AD203B41FA5}">
                      <a16:colId xmlns:a16="http://schemas.microsoft.com/office/drawing/2014/main" val="1783035562"/>
                    </a:ext>
                  </a:extLst>
                </a:gridCol>
                <a:gridCol w="1225301">
                  <a:extLst>
                    <a:ext uri="{9D8B030D-6E8A-4147-A177-3AD203B41FA5}">
                      <a16:colId xmlns:a16="http://schemas.microsoft.com/office/drawing/2014/main" val="844557287"/>
                    </a:ext>
                  </a:extLst>
                </a:gridCol>
                <a:gridCol w="1592547">
                  <a:extLst>
                    <a:ext uri="{9D8B030D-6E8A-4147-A177-3AD203B41FA5}">
                      <a16:colId xmlns:a16="http://schemas.microsoft.com/office/drawing/2014/main" val="1610842157"/>
                    </a:ext>
                  </a:extLst>
                </a:gridCol>
                <a:gridCol w="2204333">
                  <a:extLst>
                    <a:ext uri="{9D8B030D-6E8A-4147-A177-3AD203B41FA5}">
                      <a16:colId xmlns:a16="http://schemas.microsoft.com/office/drawing/2014/main" val="4075013128"/>
                    </a:ext>
                  </a:extLst>
                </a:gridCol>
              </a:tblGrid>
              <a:tr h="485165">
                <a:tc gridSpan="5">
                  <a:txBody>
                    <a:bodyPr/>
                    <a:lstStyle/>
                    <a:p>
                      <a:pPr algn="ctr"/>
                      <a:r>
                        <a:rPr lang="kk-KZ" sz="2400" dirty="0">
                          <a:effectLst/>
                          <a:latin typeface="Times New Roman" panose="02020603050405020304" pitchFamily="18" charset="0"/>
                          <a:cs typeface="Times New Roman" panose="02020603050405020304" pitchFamily="18" charset="0"/>
                        </a:rPr>
                        <a:t>Үлгіні ерітіндіге ауыстыру жолдары</a:t>
                      </a:r>
                    </a:p>
                    <a:p>
                      <a:pPr algn="ct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898449390"/>
                  </a:ext>
                </a:extLst>
              </a:tr>
              <a:tr h="3619291">
                <a:tc>
                  <a:txBody>
                    <a:bodyPr/>
                    <a:lstStyle/>
                    <a:p>
                      <a:pPr algn="ctr"/>
                      <a:r>
                        <a:rPr lang="kk-KZ" sz="2400" dirty="0">
                          <a:effectLst/>
                        </a:rPr>
                        <a:t>Ылғалды тәсіл</a:t>
                      </a:r>
                    </a:p>
                    <a:p>
                      <a:pPr algn="ctr"/>
                      <a:r>
                        <a:rPr lang="kk-KZ" sz="2400" dirty="0">
                          <a:effectLst/>
                        </a:rPr>
                        <a:t>мен</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dirty="0">
                          <a:effectLst/>
                          <a:latin typeface="Times New Roman" panose="02020603050405020304" pitchFamily="18" charset="0"/>
                          <a:cs typeface="Times New Roman" panose="02020603050405020304" pitchFamily="18" charset="0"/>
                        </a:rPr>
                        <a:t>Құрғақ тәсіл</a:t>
                      </a:r>
                    </a:p>
                    <a:p>
                      <a:pPr algn="ctr"/>
                      <a:r>
                        <a:rPr lang="kk-KZ" sz="2400" dirty="0">
                          <a:effectLst/>
                          <a:latin typeface="Times New Roman" panose="02020603050405020304" pitchFamily="18" charset="0"/>
                          <a:cs typeface="Times New Roman" panose="02020603050405020304" pitchFamily="18" charset="0"/>
                        </a:rPr>
                        <a:t>мен</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dirty="0">
                          <a:effectLst/>
                          <a:latin typeface="Times New Roman" panose="02020603050405020304" pitchFamily="18" charset="0"/>
                          <a:cs typeface="Times New Roman" panose="02020603050405020304" pitchFamily="18" charset="0"/>
                        </a:rPr>
                        <a:t>Арнайы әдістер</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dirty="0">
                          <a:effectLst/>
                          <a:latin typeface="Times New Roman" panose="02020603050405020304" pitchFamily="18" charset="0"/>
                          <a:cs typeface="Times New Roman" panose="02020603050405020304" pitchFamily="18" charset="0"/>
                        </a:rPr>
                        <a:t>Автоклав</a:t>
                      </a:r>
                    </a:p>
                    <a:p>
                      <a:pPr algn="ctr"/>
                      <a:r>
                        <a:rPr lang="kk-KZ" sz="2400" dirty="0">
                          <a:effectLst/>
                          <a:latin typeface="Times New Roman" panose="02020603050405020304" pitchFamily="18" charset="0"/>
                          <a:cs typeface="Times New Roman" panose="02020603050405020304" pitchFamily="18" charset="0"/>
                        </a:rPr>
                        <a:t>ты және микротол</a:t>
                      </a:r>
                    </a:p>
                    <a:p>
                      <a:pPr algn="ctr"/>
                      <a:r>
                        <a:rPr lang="kk-KZ" sz="2400" dirty="0">
                          <a:effectLst/>
                          <a:latin typeface="Times New Roman" panose="02020603050405020304" pitchFamily="18" charset="0"/>
                          <a:cs typeface="Times New Roman" panose="02020603050405020304" pitchFamily="18" charset="0"/>
                        </a:rPr>
                        <a:t>қынды ыдырату</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400" dirty="0">
                          <a:effectLst/>
                          <a:latin typeface="Times New Roman" panose="02020603050405020304" pitchFamily="18" charset="0"/>
                          <a:cs typeface="Times New Roman" panose="02020603050405020304" pitchFamily="18" charset="0"/>
                        </a:rPr>
                        <a:t>Органикалық қосылыстарды ыдырату</a:t>
                      </a:r>
                      <a:endParaRPr lang="ru-RU" sz="2400" dirty="0">
                        <a:effectLst/>
                        <a:latin typeface="Times New Roman" panose="02020603050405020304" pitchFamily="18" charset="0"/>
                        <a:cs typeface="Times New Roman" panose="02020603050405020304" pitchFamily="18" charset="0"/>
                      </a:endParaRPr>
                    </a:p>
                    <a:p>
                      <a:pPr algn="ctr"/>
                      <a:r>
                        <a:rPr lang="kk-KZ" sz="2400" dirty="0">
                          <a:effectLst/>
                          <a:latin typeface="Times New Roman" panose="02020603050405020304" pitchFamily="18" charset="0"/>
                          <a:cs typeface="Times New Roman" panose="02020603050405020304" pitchFamily="18" charset="0"/>
                        </a:rPr>
                        <a:t>(үлгінің минералдануы)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2960246"/>
                  </a:ext>
                </a:extLst>
              </a:tr>
            </a:tbl>
          </a:graphicData>
        </a:graphic>
      </p:graphicFrame>
    </p:spTree>
    <p:extLst>
      <p:ext uri="{BB962C8B-B14F-4D97-AF65-F5344CB8AC3E}">
        <p14:creationId xmlns:p14="http://schemas.microsoft.com/office/powerpoint/2010/main" val="3684422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8A6906A-D91F-4096-BD39-D5AFA321687D}"/>
              </a:ext>
            </a:extLst>
          </p:cNvPr>
          <p:cNvSpPr>
            <a:spLocks noGrp="1"/>
          </p:cNvSpPr>
          <p:nvPr>
            <p:ph sz="quarter" idx="1"/>
          </p:nvPr>
        </p:nvSpPr>
        <p:spPr>
          <a:xfrm>
            <a:off x="457200" y="404664"/>
            <a:ext cx="7467600" cy="6069288"/>
          </a:xfrm>
        </p:spPr>
        <p:txBody>
          <a:bodyPr>
            <a:normAutofit fontScale="85000" lnSpcReduction="20000"/>
          </a:bodyPr>
          <a:lstStyle/>
          <a:p>
            <a:pPr marL="0" indent="457200" algn="just">
              <a:lnSpc>
                <a:spcPct val="107000"/>
              </a:lnSpc>
              <a:spcBef>
                <a:spcPts val="0"/>
              </a:spcBef>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Іріктеп алынған сынама белгілі шарттарға сәйкес сақталады, ол үшін үлгі сауатты маркирлену керек.</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Іріктеу нәтижелерін тіркеуге қойылатын талаптар</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Сынама алу орны және оларды алу шарттары этикеткада көрсетілген және сынамалар алынатын ыдысқа бекітілген. Бұл ақпаратты сынамалар алынатын ыдысқа өшпейтін бояумен шифр (код) қолдану арқылы кодтауға рұқсат етіледі.</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Жергілікті жердегі анықтау нәтижелері сынама хаттамасында тіркеледі, ол сынамалар алынған жерде толтырылады және аяқталады.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Іріктеу нәтижелері іріктеме туралы есепте жазылады, онда келесі мәліметтер болуы керек:</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координаттары және орналасқан жері туралы кез-келген басқа ақпараты бар іріктеу учаскесінің орны мен атауы;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2. - таңдау күні;</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3. - таңдау әдісі;</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4. - таңдау уақыты;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сынама алу кезінде қоршаған ортаның климаттық жағдайы;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6. - сынама алу кезінде судың температурасы (қажет болған жағдайда);</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7. - сақтауға дайындау әдісі (қажет болған жағдайда);</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8. - суды зерттеудің мақсаты;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9. - іріктеу мақсатына байланысты басқа мәліметтер;</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kk-KZ" sz="2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10. - орындаушының лауазымы, тегі және қолы.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8293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6D4FBE6-D9D6-43EE-8131-9906FA7A848A}"/>
              </a:ext>
            </a:extLst>
          </p:cNvPr>
          <p:cNvSpPr>
            <a:spLocks noGrp="1"/>
          </p:cNvSpPr>
          <p:nvPr>
            <p:ph sz="quarter" idx="1"/>
          </p:nvPr>
        </p:nvSpPr>
        <p:spPr>
          <a:xfrm>
            <a:off x="457200" y="476672"/>
            <a:ext cx="8003232" cy="5997280"/>
          </a:xfrm>
        </p:spPr>
        <p:txBody>
          <a:bodyPr>
            <a:normAutofit/>
          </a:bodyPr>
          <a:lstStyle/>
          <a:p>
            <a:pPr marL="274320" marR="0" lvl="0" indent="450215" algn="just" defTabSz="914400" rtl="0" eaLnBrk="1" fontAlgn="auto" latinLnBrk="0" hangingPunct="1">
              <a:lnSpc>
                <a:spcPct val="100000"/>
              </a:lnSpc>
              <a:spcBef>
                <a:spcPts val="600"/>
              </a:spcBef>
              <a:spcAft>
                <a:spcPts val="0"/>
              </a:spcAft>
              <a:buClr>
                <a:srgbClr val="FE8637"/>
              </a:buClr>
              <a:buSzPct val="70000"/>
              <a:buFont typeface="Wingdings"/>
              <a:buChar char=""/>
              <a:tabLst/>
              <a:defRPr/>
            </a:pPr>
            <a:r>
              <a:rPr kumimoji="0" lang="kk-KZ" sz="2400" b="0" i="0" u="none" strike="noStrike" kern="1200" cap="none" spc="0" normalizeH="0" baseline="0" noProof="0" dirty="0">
                <a:ln>
                  <a:noFill/>
                </a:ln>
                <a:solidFill>
                  <a:prstClr val="black"/>
                </a:solidFill>
                <a:effectLst>
                  <a:outerShdw blurRad="38100" dist="38100" dir="2700000" algn="tl">
                    <a:srgbClr val="000000">
                      <a:alpha val="43000"/>
                    </a:srgbClr>
                  </a:outerShdw>
                </a:effectLst>
                <a:uLnTx/>
                <a:uFillTx/>
                <a:latin typeface="Times New Roman" panose="02020603050405020304" pitchFamily="18" charset="0"/>
                <a:ea typeface="+mn-ea"/>
                <a:cs typeface="Times New Roman" panose="02020603050405020304" pitchFamily="18" charset="0"/>
              </a:rPr>
              <a:t>Үлгіні сақтау үшін оның агрегаттық күйіне мән береміз. Негіз – пластмасса, қышқыл – шыны ыдыста сақталады. Ал органикалық қосылыстар  қоңыр түсті ыдысқа салынып, темір ыдыстарда сақталынады.</a:t>
            </a:r>
            <a:endPar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74320" marR="0" lvl="0" indent="450215" algn="just" defTabSz="914400" rtl="0" eaLnBrk="1" fontAlgn="auto" latinLnBrk="0" hangingPunct="1">
              <a:lnSpc>
                <a:spcPct val="107000"/>
              </a:lnSpc>
              <a:spcBef>
                <a:spcPts val="600"/>
              </a:spcBef>
              <a:spcAft>
                <a:spcPts val="800"/>
              </a:spcAft>
              <a:buClr>
                <a:srgbClr val="FE8637"/>
              </a:buClr>
              <a:buSzPct val="70000"/>
              <a:buFont typeface="Wingdings"/>
              <a:buChar char=""/>
              <a:tabLst/>
              <a:defRPr/>
            </a:pPr>
            <a:r>
              <a:rPr kumimoji="0" lang="kk-K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Сұрыпталған орташа сынама дұрыс сақталып, тасымалдану бел­гілі құжаттарға сай орындалады.</a:t>
            </a:r>
            <a:endPar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74320" marR="0" lvl="0" indent="450215" algn="just" defTabSz="914400" rtl="0" eaLnBrk="1" fontAlgn="auto" latinLnBrk="0" hangingPunct="1">
              <a:lnSpc>
                <a:spcPct val="107000"/>
              </a:lnSpc>
              <a:spcBef>
                <a:spcPts val="600"/>
              </a:spcBef>
              <a:spcAft>
                <a:spcPts val="800"/>
              </a:spcAft>
              <a:buClr>
                <a:srgbClr val="FE8637"/>
              </a:buClr>
              <a:buSzPct val="70000"/>
              <a:buFont typeface="Wingdings"/>
              <a:buChar char=""/>
              <a:tabLst/>
              <a:defRPr/>
            </a:pPr>
            <a:r>
              <a:rPr kumimoji="0" lang="kk-K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Қазіргі уақытта практикада автоматтандырылған құрылғы­лар кең қолданылады, олар сынаманы алудан сынаманы өңдеуге және автоматты түрде тасымалдауға дейінгі процестерді атқа­рады. Осындай әртүрлі әдістермен сұрыпталған орташа химия­лық талдауға жіберіледі.</a:t>
            </a:r>
            <a:endPar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12179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404664"/>
            <a:ext cx="8064896" cy="6264696"/>
          </a:xfrm>
        </p:spPr>
        <p:txBody>
          <a:bodyPr>
            <a:normAutofit lnSpcReduction="1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Үлгіні алдын-ала дайындау (үлгіні дайындау) – талдау объектісі бойынша әрекеттер жиынтығы, яғни талдау үшін объектіні қандай да бір тәсілдермен (ұсақтау, грохоттау, ұнтақтау, гомогендеу және т.б) бір текті жүйеге келтіру, үлгі құрамын толық ашатын қолайлы күйге (ерітінді, құрғақ қалдық және т.б)  ауыстыру, үлгі құрамынан зерттелетін компонентті бөліп алу (концентрлеу), </a:t>
            </a:r>
            <a:r>
              <a:rPr lang="kk-KZ" sz="24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кедергі келтіретін компоненттерді жою</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Үлгіні дайындау үшін қолданылатын кейбір техникалық қондырғылар (араластырғыштыр, ұнтақтағыштар, центрифугалар, қысым және ағын реттегіштер және т.б.) мен технологиялық параметрлерді өлшейтін бақылау- өлшеу құралдары (деңгей өлшеуіштер, манометрлер, теомометрлер және т.б.). Үлгі агрегаттық күйіне қарай үш топқа бірігеді, соған орай олардан сынама дайындау тәсілі әртүрлі.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0954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3800022-54DA-41DE-9489-40E46E1084CF}"/>
              </a:ext>
            </a:extLst>
          </p:cNvPr>
          <p:cNvSpPr>
            <a:spLocks noGrp="1"/>
          </p:cNvSpPr>
          <p:nvPr>
            <p:ph sz="quarter" idx="1"/>
          </p:nvPr>
        </p:nvSpPr>
        <p:spPr>
          <a:xfrm>
            <a:off x="457200" y="332656"/>
            <a:ext cx="8147248" cy="6141296"/>
          </a:xfrm>
        </p:spPr>
        <p:txBody>
          <a:bodyPr>
            <a:normAutofit fontScale="925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Үлгі дайындауда ескеретін жағдай, қойылатын талап жоғары қысым, жоғары температура қолдану барысында талдау объектісінің құрамына, құрылысына ешқандай әсер етпеу, бұзбау.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Үлгі дайындаудың негізгі міндеті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белгілі бір талдау әдісіне байланысты объектіден зерттелетін (талданатын) компонентті дайындау.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Ескерту,</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зерттелетін объектінің мақсатына қарай үлгінің құрамын пайыздық шамамен алдын-ала біліп алған жөн.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Үлгіні алдын-ала дайындау процесі алынған нәтижелердің дәлділігін арттыруға, зерттелетін мәндердің анықталу ауқымын, зерттеудің қауіпсіздігін арттыруға, тест әдісінің орындалуына, нәтижелердің қателігін төмендетіп, таңдамалылығын арттыруға және т.б себепші. Дұрыс дайындалған үлгі зерттеу нәтижесінің толық, сандық мәліметін ашып береді.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6946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A3E6B-95E5-4858-9D56-01702E8C183C}"/>
              </a:ext>
            </a:extLst>
          </p:cNvPr>
          <p:cNvSpPr>
            <a:spLocks noGrp="1"/>
          </p:cNvSpPr>
          <p:nvPr>
            <p:ph type="title"/>
          </p:nvPr>
        </p:nvSpPr>
        <p:spPr>
          <a:xfrm>
            <a:off x="1475656" y="260648"/>
            <a:ext cx="6449144" cy="864096"/>
          </a:xfrm>
        </p:spPr>
        <p:txBody>
          <a:bodyPr>
            <a:normAutofit fontScale="90000"/>
          </a:bodyPr>
          <a:lstStyle/>
          <a:p>
            <a:pPr indent="450215">
              <a:lnSpc>
                <a:spcPct val="107000"/>
              </a:lnSpc>
              <a:spcAft>
                <a:spcPts val="800"/>
              </a:spcAft>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Аналитикалық зерттеу сатылары</a:t>
            </a:r>
            <a:br>
              <a:rPr lang="ru-RU" sz="24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19" name="Объект 18">
            <a:extLst>
              <a:ext uri="{FF2B5EF4-FFF2-40B4-BE49-F238E27FC236}">
                <a16:creationId xmlns:a16="http://schemas.microsoft.com/office/drawing/2014/main" id="{C5DBD0C6-10ED-4ABE-B047-51687216A944}"/>
              </a:ext>
            </a:extLst>
          </p:cNvPr>
          <p:cNvGraphicFramePr>
            <a:graphicFrameLocks noGrp="1"/>
          </p:cNvGraphicFramePr>
          <p:nvPr>
            <p:ph sz="quarter" idx="1"/>
            <p:extLst>
              <p:ext uri="{D42A27DB-BD31-4B8C-83A1-F6EECF244321}">
                <p14:modId xmlns:p14="http://schemas.microsoft.com/office/powerpoint/2010/main" val="3121365968"/>
              </p:ext>
            </p:extLst>
          </p:nvPr>
        </p:nvGraphicFramePr>
        <p:xfrm>
          <a:off x="467544" y="764704"/>
          <a:ext cx="8208913" cy="5807548"/>
        </p:xfrm>
        <a:graphic>
          <a:graphicData uri="http://schemas.openxmlformats.org/drawingml/2006/table">
            <a:tbl>
              <a:tblPr firstRow="1" firstCol="1" bandRow="1"/>
              <a:tblGrid>
                <a:gridCol w="1775124">
                  <a:extLst>
                    <a:ext uri="{9D8B030D-6E8A-4147-A177-3AD203B41FA5}">
                      <a16:colId xmlns:a16="http://schemas.microsoft.com/office/drawing/2014/main" val="3165520090"/>
                    </a:ext>
                  </a:extLst>
                </a:gridCol>
                <a:gridCol w="1775124">
                  <a:extLst>
                    <a:ext uri="{9D8B030D-6E8A-4147-A177-3AD203B41FA5}">
                      <a16:colId xmlns:a16="http://schemas.microsoft.com/office/drawing/2014/main" val="1289531323"/>
                    </a:ext>
                  </a:extLst>
                </a:gridCol>
                <a:gridCol w="1758580">
                  <a:extLst>
                    <a:ext uri="{9D8B030D-6E8A-4147-A177-3AD203B41FA5}">
                      <a16:colId xmlns:a16="http://schemas.microsoft.com/office/drawing/2014/main" val="2680110179"/>
                    </a:ext>
                  </a:extLst>
                </a:gridCol>
                <a:gridCol w="1654089">
                  <a:extLst>
                    <a:ext uri="{9D8B030D-6E8A-4147-A177-3AD203B41FA5}">
                      <a16:colId xmlns:a16="http://schemas.microsoft.com/office/drawing/2014/main" val="266805799"/>
                    </a:ext>
                  </a:extLst>
                </a:gridCol>
                <a:gridCol w="1245996">
                  <a:extLst>
                    <a:ext uri="{9D8B030D-6E8A-4147-A177-3AD203B41FA5}">
                      <a16:colId xmlns:a16="http://schemas.microsoft.com/office/drawing/2014/main" val="2873651705"/>
                    </a:ext>
                  </a:extLst>
                </a:gridCol>
              </a:tblGrid>
              <a:tr h="350922">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4</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405529"/>
                  </a:ext>
                </a:extLst>
              </a:tr>
              <a:tr h="2196333">
                <a:tc>
                  <a:txBody>
                    <a:bodyPr/>
                    <a:lstStyle/>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Үлгі алу</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Үлгіні алдын-ала дайындау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Үлгі құрамынан зерттелетін компонентті немесе қажетті қосылыстарды анықтау</a:t>
                      </a:r>
                    </a:p>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(химиялық талдау)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Үлгі нәтижесін тексеру, яғни метроло-</a:t>
                      </a:r>
                    </a:p>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гиялық өңдеу орындау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22828"/>
                  </a:ext>
                </a:extLst>
              </a:tr>
              <a:tr h="405073">
                <a:tc rowSpan="2">
                  <a:txBody>
                    <a:bodyPr/>
                    <a:lstStyle/>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kk-KZ"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25502607"/>
                  </a:ext>
                </a:extLst>
              </a:tr>
              <a:tr h="1996309">
                <a:tc vMerge="1">
                  <a:txBody>
                    <a:bodyPr/>
                    <a:lstStyle/>
                    <a:p>
                      <a:endParaRPr lang="ru-RU"/>
                    </a:p>
                  </a:txBody>
                  <a:tcPr/>
                </a:tc>
                <a:tc>
                  <a:txBody>
                    <a:bodyPr/>
                    <a:lstStyle/>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Талданатын объектіні ерітіндіге ауыстыру</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Объект құрамынан зерттелетін компонентті немесе қосылыстарды бөлу, концентрлеу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579963567"/>
                  </a:ext>
                </a:extLst>
              </a:tr>
            </a:tbl>
          </a:graphicData>
        </a:graphic>
      </p:graphicFrame>
      <p:sp>
        <p:nvSpPr>
          <p:cNvPr id="20" name="Rectangle 2">
            <a:extLst>
              <a:ext uri="{FF2B5EF4-FFF2-40B4-BE49-F238E27FC236}">
                <a16:creationId xmlns:a16="http://schemas.microsoft.com/office/drawing/2014/main" id="{1345BA20-8214-4C1D-BE6F-37E8AD53A2DD}"/>
              </a:ext>
            </a:extLst>
          </p:cNvPr>
          <p:cNvSpPr>
            <a:spLocks noChangeArrowheads="1"/>
          </p:cNvSpPr>
          <p:nvPr/>
        </p:nvSpPr>
        <p:spPr bwMode="auto">
          <a:xfrm>
            <a:off x="-830838" y="0"/>
            <a:ext cx="1170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418691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971600" y="346646"/>
            <a:ext cx="7488832" cy="6250706"/>
          </a:xfrm>
        </p:spPr>
        <p:txBody>
          <a:bodyPr/>
          <a:lstStyle/>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r>
              <a:rPr lang="kk-KZ" dirty="0">
                <a:latin typeface="Times New Roman" pitchFamily="18" charset="0"/>
                <a:cs typeface="Times New Roman" pitchFamily="18" charset="0"/>
              </a:rPr>
              <a:t>   </a:t>
            </a:r>
            <a:r>
              <a:rPr kumimoji="0" lang="kk-KZ" altLang="ru-RU"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Үлгі – зерттелетін объектінің (барлық құрамын, қасиетін қамтитын) бір бөлігі. Кез келген объектіден </a:t>
            </a:r>
            <a:r>
              <a:rPr lang="kk-KZ" altLang="ru-RU"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араластыру</a:t>
            </a:r>
            <a:r>
              <a:rPr kumimoji="0" lang="kk-KZ" altLang="ru-RU"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қысқарту, өңдеу, бөлу арқылы орташа үлгі алынады.</a:t>
            </a:r>
            <a:br>
              <a:rPr kumimoji="0" lang="ru-RU" altLang="ru-RU"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kk-KZ" altLang="ru-RU"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Талдау үшін алынатын үлгілер түрлері:</a:t>
            </a:r>
          </a:p>
          <a:p>
            <a:pPr marL="0" indent="0">
              <a:buNone/>
            </a:pPr>
            <a:endParaRPr lang="ru-RU" dirty="0">
              <a:latin typeface="Times New Roman" pitchFamily="18" charset="0"/>
              <a:cs typeface="Times New Roman" pitchFamily="18" charset="0"/>
            </a:endParaRPr>
          </a:p>
        </p:txBody>
      </p:sp>
      <p:sp>
        <p:nvSpPr>
          <p:cNvPr id="4" name="Овал 3"/>
          <p:cNvSpPr/>
          <p:nvPr/>
        </p:nvSpPr>
        <p:spPr>
          <a:xfrm>
            <a:off x="2879812" y="1674953"/>
            <a:ext cx="3384376" cy="10786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i="1" dirty="0">
                <a:effectLst>
                  <a:outerShdw blurRad="38100" dist="38100" dir="2700000" algn="tl">
                    <a:srgbClr val="000000">
                      <a:alpha val="43137"/>
                    </a:srgbClr>
                  </a:outerShdw>
                </a:effectLst>
                <a:latin typeface="Times New Roman" pitchFamily="18" charset="0"/>
                <a:cs typeface="Times New Roman" pitchFamily="18" charset="0"/>
              </a:rPr>
              <a:t>Бастапқы үлгі (генералды)</a:t>
            </a:r>
            <a:endParaRPr lang="ru-RU" sz="2400" b="1" i="1" dirty="0">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6" name="Прямая со стрелкой 5"/>
          <p:cNvCxnSpPr>
            <a:cxnSpLocks/>
            <a:stCxn id="4" idx="3"/>
          </p:cNvCxnSpPr>
          <p:nvPr/>
        </p:nvCxnSpPr>
        <p:spPr>
          <a:xfrm flipH="1">
            <a:off x="2879812" y="2595650"/>
            <a:ext cx="495630" cy="8060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cxnSpLocks/>
            <a:stCxn id="24" idx="6"/>
          </p:cNvCxnSpPr>
          <p:nvPr/>
        </p:nvCxnSpPr>
        <p:spPr>
          <a:xfrm>
            <a:off x="3227227" y="3933056"/>
            <a:ext cx="321432" cy="2278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cxnSpLocks/>
          </p:cNvCxnSpPr>
          <p:nvPr/>
        </p:nvCxnSpPr>
        <p:spPr>
          <a:xfrm flipV="1">
            <a:off x="5724086" y="4214481"/>
            <a:ext cx="400121" cy="1800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Овал 23"/>
          <p:cNvSpPr/>
          <p:nvPr/>
        </p:nvSpPr>
        <p:spPr>
          <a:xfrm>
            <a:off x="994979" y="3244351"/>
            <a:ext cx="2232248" cy="13774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200" b="1" dirty="0">
                <a:latin typeface="Times New Roman" pitchFamily="18" charset="0"/>
                <a:cs typeface="Times New Roman" pitchFamily="18" charset="0"/>
              </a:rPr>
              <a:t>Аралық үлгі</a:t>
            </a:r>
            <a:endParaRPr lang="ru-RU" sz="2200" b="1" dirty="0">
              <a:latin typeface="Times New Roman" pitchFamily="18" charset="0"/>
              <a:cs typeface="Times New Roman" pitchFamily="18" charset="0"/>
            </a:endParaRPr>
          </a:p>
        </p:txBody>
      </p:sp>
      <p:sp>
        <p:nvSpPr>
          <p:cNvPr id="25" name="Овал 24"/>
          <p:cNvSpPr/>
          <p:nvPr/>
        </p:nvSpPr>
        <p:spPr>
          <a:xfrm>
            <a:off x="3576289" y="3282435"/>
            <a:ext cx="2104280" cy="17569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200" b="1" dirty="0">
                <a:latin typeface="Times New Roman" pitchFamily="18" charset="0"/>
                <a:cs typeface="Times New Roman" pitchFamily="18" charset="0"/>
              </a:rPr>
              <a:t>Орташа </a:t>
            </a:r>
          </a:p>
          <a:p>
            <a:pPr algn="ctr"/>
            <a:r>
              <a:rPr lang="kk-KZ" sz="2200" b="1" dirty="0">
                <a:latin typeface="Times New Roman" pitchFamily="18" charset="0"/>
                <a:cs typeface="Times New Roman" pitchFamily="18" charset="0"/>
              </a:rPr>
              <a:t> </a:t>
            </a:r>
            <a:r>
              <a:rPr lang="kk-KZ" sz="1200" b="1" dirty="0">
                <a:latin typeface="Times New Roman" pitchFamily="18" charset="0"/>
                <a:cs typeface="Times New Roman" pitchFamily="18" charset="0"/>
              </a:rPr>
              <a:t>(қысқартылған, дайын) </a:t>
            </a:r>
          </a:p>
        </p:txBody>
      </p:sp>
      <p:sp>
        <p:nvSpPr>
          <p:cNvPr id="26" name="Овал 25"/>
          <p:cNvSpPr/>
          <p:nvPr/>
        </p:nvSpPr>
        <p:spPr>
          <a:xfrm>
            <a:off x="6124208" y="3218900"/>
            <a:ext cx="2336223" cy="15121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a:latin typeface="Times New Roman" pitchFamily="18" charset="0"/>
                <a:cs typeface="Times New Roman" pitchFamily="18" charset="0"/>
              </a:rPr>
              <a:t>Зертханалық </a:t>
            </a:r>
            <a:r>
              <a:rPr lang="kk-KZ" sz="1100" b="1" dirty="0">
                <a:latin typeface="Times New Roman" pitchFamily="18" charset="0"/>
                <a:cs typeface="Times New Roman" pitchFamily="18" charset="0"/>
              </a:rPr>
              <a:t>(паспортты</a:t>
            </a:r>
            <a:r>
              <a:rPr lang="kk-KZ" sz="2200" b="1" dirty="0">
                <a:latin typeface="Times New Roman" pitchFamily="18" charset="0"/>
                <a:cs typeface="Times New Roman" pitchFamily="18" charset="0"/>
              </a:rPr>
              <a:t>, </a:t>
            </a:r>
            <a:r>
              <a:rPr lang="kk-KZ" sz="1100" b="1" dirty="0">
                <a:latin typeface="Times New Roman" pitchFamily="18" charset="0"/>
                <a:cs typeface="Times New Roman" pitchFamily="18" charset="0"/>
              </a:rPr>
              <a:t>сертификатталған) </a:t>
            </a:r>
          </a:p>
        </p:txBody>
      </p:sp>
      <p:pic>
        <p:nvPicPr>
          <p:cNvPr id="18" name="Рисунок 17">
            <a:extLst>
              <a:ext uri="{FF2B5EF4-FFF2-40B4-BE49-F238E27FC236}">
                <a16:creationId xmlns:a16="http://schemas.microsoft.com/office/drawing/2014/main" id="{702C3BB1-0D0F-42FB-9E93-365EAFDB492B}"/>
              </a:ext>
            </a:extLst>
          </p:cNvPr>
          <p:cNvPicPr>
            <a:picLocks noChangeAspect="1"/>
          </p:cNvPicPr>
          <p:nvPr/>
        </p:nvPicPr>
        <p:blipFill>
          <a:blip r:embed="rId2"/>
          <a:stretch>
            <a:fillRect/>
          </a:stretch>
        </p:blipFill>
        <p:spPr>
          <a:xfrm flipV="1">
            <a:off x="5432578" y="4743299"/>
            <a:ext cx="691631" cy="805940"/>
          </a:xfrm>
          <a:prstGeom prst="rect">
            <a:avLst/>
          </a:prstGeom>
        </p:spPr>
      </p:pic>
      <p:sp>
        <p:nvSpPr>
          <p:cNvPr id="28" name="TextBox 27">
            <a:extLst>
              <a:ext uri="{FF2B5EF4-FFF2-40B4-BE49-F238E27FC236}">
                <a16:creationId xmlns:a16="http://schemas.microsoft.com/office/drawing/2014/main" id="{939E0B2D-52D1-4AD2-AA8E-1E63CA557D4F}"/>
              </a:ext>
            </a:extLst>
          </p:cNvPr>
          <p:cNvSpPr txBox="1"/>
          <p:nvPr/>
        </p:nvSpPr>
        <p:spPr>
          <a:xfrm flipV="1">
            <a:off x="6372200" y="5455149"/>
            <a:ext cx="1008112" cy="1261884"/>
          </a:xfrm>
          <a:prstGeom prst="rect">
            <a:avLst/>
          </a:prstGeom>
          <a:noFill/>
        </p:spPr>
        <p:txBody>
          <a:bodyPr wrap="square">
            <a:spAutoFit/>
          </a:bodyPr>
          <a:lstStyle/>
          <a:p>
            <a:r>
              <a:rPr kumimoji="0" lang="kk-KZ" sz="16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Зертханалық </a:t>
            </a:r>
            <a:r>
              <a:rPr kumimoji="0" lang="kk-KZ" sz="11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(паспортты</a:t>
            </a:r>
            <a:r>
              <a:rPr kumimoji="0" lang="kk-KZ" sz="22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r>
              <a:rPr kumimoji="0" lang="kk-KZ" sz="11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сертификатталған</a:t>
            </a:r>
            <a:endParaRPr lang="ru-RU" dirty="0"/>
          </a:p>
        </p:txBody>
      </p:sp>
      <p:sp>
        <p:nvSpPr>
          <p:cNvPr id="29" name="Овал 28">
            <a:extLst>
              <a:ext uri="{FF2B5EF4-FFF2-40B4-BE49-F238E27FC236}">
                <a16:creationId xmlns:a16="http://schemas.microsoft.com/office/drawing/2014/main" id="{C4B799B7-AAE2-4F24-829B-EA19C646E806}"/>
              </a:ext>
            </a:extLst>
          </p:cNvPr>
          <p:cNvSpPr/>
          <p:nvPr/>
        </p:nvSpPr>
        <p:spPr>
          <a:xfrm>
            <a:off x="6029631" y="4941167"/>
            <a:ext cx="2336223" cy="1250763"/>
          </a:xfrm>
          <a:prstGeom prst="ellipse">
            <a:avLst/>
          </a:prstGeom>
          <a:solidFill>
            <a:srgbClr val="FE8637"/>
          </a:solidFill>
          <a:ln w="25400" cap="flat" cmpd="sng" algn="ctr">
            <a:solidFill>
              <a:srgbClr val="FE8637">
                <a:shade val="50000"/>
              </a:srgbClr>
            </a:solidFill>
            <a:prstDash val="solid"/>
          </a:ln>
          <a:effectLst/>
        </p:spPr>
        <p:txBody>
          <a:bodyPr wrap="square" rtlCol="0" anchor="ctr">
            <a:noAutofit/>
          </a:bodyPr>
          <a:lstStyle/>
          <a:p>
            <a:pPr algn="ctr">
              <a:lnSpc>
                <a:spcPct val="107000"/>
              </a:lnSpc>
              <a:spcAft>
                <a:spcPts val="800"/>
              </a:spcAft>
            </a:pPr>
            <a:r>
              <a:rPr lang="kk-KZ" sz="1400" b="1" kern="1200" dirty="0">
                <a:solidFill>
                  <a:srgbClr val="FFFFFF"/>
                </a:solidFill>
                <a:effectLst/>
                <a:latin typeface="Times New Roman" panose="02020603050405020304" pitchFamily="18" charset="0"/>
                <a:cs typeface="Times New Roman" panose="02020603050405020304" pitchFamily="18" charset="0"/>
              </a:rPr>
              <a:t>Бақылаушы (арбитражды, архивті, дубликатты)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0091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404664"/>
            <a:ext cx="8208912" cy="5997280"/>
          </a:xfrm>
        </p:spPr>
        <p:txBody>
          <a:bodyPr>
            <a:normAutofit fontScale="92500" lnSpcReduction="10000"/>
          </a:bodyPr>
          <a:lstStyle/>
          <a:p>
            <a:pPr indent="450215" algn="just">
              <a:lnSpc>
                <a:spcPct val="107000"/>
              </a:lnSpc>
              <a:spcAft>
                <a:spcPts val="800"/>
              </a:spcAft>
            </a:pPr>
            <a:r>
              <a:rPr lang="ru-RU" sz="3000" dirty="0" err="1">
                <a:latin typeface="Times New Roman" pitchFamily="18" charset="0"/>
                <a:cs typeface="Times New Roman" pitchFamily="18" charset="0"/>
              </a:rPr>
              <a:t>Қазіргі</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таңда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ғылымның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жан-жақты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дамуына</a:t>
            </a:r>
            <a:r>
              <a:rPr lang="ru-RU" sz="3000" dirty="0">
                <a:latin typeface="Times New Roman" pitchFamily="18" charset="0"/>
                <a:cs typeface="Times New Roman" pitchFamily="18" charset="0"/>
              </a:rPr>
              <a:t> және </a:t>
            </a:r>
            <a:r>
              <a:rPr lang="ru-RU" sz="3000" dirty="0" err="1">
                <a:latin typeface="Times New Roman" pitchFamily="18" charset="0"/>
                <a:cs typeface="Times New Roman" pitchFamily="18" charset="0"/>
              </a:rPr>
              <a:t>өндіріс</a:t>
            </a:r>
            <a:r>
              <a:rPr lang="ru-RU" sz="3000" dirty="0">
                <a:latin typeface="Times New Roman" pitchFamily="18" charset="0"/>
                <a:cs typeface="Times New Roman" pitchFamily="18" charset="0"/>
              </a:rPr>
              <a:t> пен </a:t>
            </a:r>
            <a:r>
              <a:rPr lang="ru-RU" sz="3000" dirty="0" err="1">
                <a:latin typeface="Times New Roman" pitchFamily="18" charset="0"/>
                <a:cs typeface="Times New Roman" pitchFamily="18" charset="0"/>
              </a:rPr>
              <a:t>техниканың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жетілуіне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байланысты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химиялық</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талдау</a:t>
            </a:r>
            <a:r>
              <a:rPr lang="ru-RU" sz="3000" dirty="0">
                <a:latin typeface="Times New Roman" pitchFamily="18" charset="0"/>
                <a:cs typeface="Times New Roman" pitchFamily="18" charset="0"/>
              </a:rPr>
              <a:t> да </a:t>
            </a:r>
            <a:r>
              <a:rPr lang="ru-RU" sz="3000" dirty="0" err="1">
                <a:latin typeface="Times New Roman" pitchFamily="18" charset="0"/>
                <a:cs typeface="Times New Roman" pitchFamily="18" charset="0"/>
              </a:rPr>
              <a:t>жетілдіріліп</a:t>
            </a:r>
            <a:r>
              <a:rPr lang="ru-RU" sz="3000" dirty="0">
                <a:latin typeface="Times New Roman" pitchFamily="18" charset="0"/>
                <a:cs typeface="Times New Roman" pitchFamily="18" charset="0"/>
              </a:rPr>
              <a:t>, аналитикалық </a:t>
            </a:r>
            <a:r>
              <a:rPr lang="ru-RU" sz="3000" dirty="0" err="1">
                <a:latin typeface="Times New Roman" pitchFamily="18" charset="0"/>
                <a:cs typeface="Times New Roman" pitchFamily="18" charset="0"/>
              </a:rPr>
              <a:t>анықтаулардың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нақтылығы</a:t>
            </a:r>
            <a:r>
              <a:rPr lang="ru-RU" sz="3000" dirty="0">
                <a:latin typeface="Times New Roman" pitchFamily="18" charset="0"/>
                <a:cs typeface="Times New Roman" pitchFamily="18" charset="0"/>
              </a:rPr>
              <a:t> да </a:t>
            </a:r>
            <a:r>
              <a:rPr lang="ru-RU" sz="3000" dirty="0" err="1">
                <a:latin typeface="Times New Roman" pitchFamily="18" charset="0"/>
                <a:cs typeface="Times New Roman" pitchFamily="18" charset="0"/>
              </a:rPr>
              <a:t>артты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Қазіргі</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құрал-жабдықтардың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көмегімен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өте</a:t>
            </a:r>
            <a:r>
              <a:rPr lang="ru-RU" sz="3000" dirty="0">
                <a:latin typeface="Times New Roman" pitchFamily="18" charset="0"/>
                <a:cs typeface="Times New Roman" pitchFamily="18" charset="0"/>
              </a:rPr>
              <a:t> аз </a:t>
            </a:r>
            <a:r>
              <a:rPr lang="ru-RU" sz="3000" dirty="0" err="1">
                <a:latin typeface="Times New Roman" pitchFamily="18" charset="0"/>
                <a:cs typeface="Times New Roman" pitchFamily="18" charset="0"/>
              </a:rPr>
              <a:t>мөлшердегі</a:t>
            </a:r>
            <a:r>
              <a:rPr lang="ru-RU" sz="3000" dirty="0">
                <a:latin typeface="Times New Roman" pitchFamily="18" charset="0"/>
                <a:cs typeface="Times New Roman" pitchFamily="18" charset="0"/>
              </a:rPr>
              <a:t> (</a:t>
            </a: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r>
              <a:rPr lang="ru-RU" sz="3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a:t>
            </a:r>
            <a:r>
              <a:rPr lang="ru-RU" sz="3000" dirty="0">
                <a:latin typeface="Times New Roman" pitchFamily="18" charset="0"/>
                <a:cs typeface="Times New Roman" pitchFamily="18" charset="0"/>
              </a:rPr>
              <a:t>– </a:t>
            </a: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r>
              <a:rPr lang="ru-RU" sz="3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 </a:t>
            </a:r>
            <a:r>
              <a:rPr lang="ru-RU" sz="3000" dirty="0">
                <a:latin typeface="Times New Roman" pitchFamily="18" charset="0"/>
                <a:cs typeface="Times New Roman" pitchFamily="18" charset="0"/>
              </a:rPr>
              <a:t>г) және аз </a:t>
            </a:r>
            <a:r>
              <a:rPr lang="ru-RU" sz="3000" dirty="0" err="1">
                <a:latin typeface="Times New Roman" pitchFamily="18" charset="0"/>
                <a:cs typeface="Times New Roman" pitchFamily="18" charset="0"/>
              </a:rPr>
              <a:t>көлемдегі</a:t>
            </a:r>
            <a:r>
              <a:rPr lang="ru-RU" sz="3000" dirty="0">
                <a:latin typeface="Times New Roman" pitchFamily="18" charset="0"/>
                <a:cs typeface="Times New Roman" pitchFamily="18" charset="0"/>
              </a:rPr>
              <a:t> (</a:t>
            </a: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r>
              <a:rPr lang="ru-RU" sz="3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r>
              <a:rPr lang="ru-RU" sz="3000" dirty="0">
                <a:latin typeface="Times New Roman" pitchFamily="18" charset="0"/>
                <a:cs typeface="Times New Roman" pitchFamily="18" charset="0"/>
              </a:rPr>
              <a:t>– </a:t>
            </a: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r>
              <a:rPr lang="ru-RU" sz="32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a:t>
            </a:r>
            <a:r>
              <a:rPr lang="ru-RU" sz="3000" dirty="0">
                <a:latin typeface="Times New Roman" pitchFamily="18" charset="0"/>
                <a:cs typeface="Times New Roman" pitchFamily="18" charset="0"/>
              </a:rPr>
              <a:t> мл) </a:t>
            </a:r>
            <a:r>
              <a:rPr lang="ru-RU" sz="3000" dirty="0" err="1">
                <a:latin typeface="Times New Roman" pitchFamily="18" charset="0"/>
                <a:cs typeface="Times New Roman" pitchFamily="18" charset="0"/>
              </a:rPr>
              <a:t>ерітінділерді</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анықтауға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Техникадағы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жоғары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тазалықтағы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заттар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қолданылатындықтан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талдау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әдістерінің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сезгіштігі</a:t>
            </a:r>
            <a:r>
              <a:rPr lang="ru-RU" sz="3000" dirty="0">
                <a:latin typeface="Times New Roman" pitchFamily="18" charset="0"/>
                <a:cs typeface="Times New Roman" pitchFamily="18" charset="0"/>
              </a:rPr>
              <a:t> де </a:t>
            </a:r>
            <a:r>
              <a:rPr lang="ru-RU" sz="3000" dirty="0" err="1">
                <a:latin typeface="Times New Roman" pitchFamily="18" charset="0"/>
                <a:cs typeface="Times New Roman" pitchFamily="18" charset="0"/>
              </a:rPr>
              <a:t>жоғарылап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қоспалардың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миллиардтың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үлесіндей</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пайыздық</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шамасы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анықталатын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болды</a:t>
            </a:r>
            <a:r>
              <a:rPr lang="ru-RU" sz="3000" dirty="0">
                <a:latin typeface="Times New Roman" pitchFamily="18" charset="0"/>
                <a:cs typeface="Times New Roman" pitchFamily="18" charset="0"/>
              </a:rPr>
              <a:t>. Және де </a:t>
            </a:r>
            <a:r>
              <a:rPr lang="ru-RU" sz="3000" dirty="0" err="1">
                <a:latin typeface="Times New Roman" pitchFamily="18" charset="0"/>
                <a:cs typeface="Times New Roman" pitchFamily="18" charset="0"/>
              </a:rPr>
              <a:t>кейбір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анықтау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әдістері</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үшін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үлгіні</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алдын</a:t>
            </a:r>
            <a:r>
              <a:rPr lang="ru-RU" sz="3000" dirty="0">
                <a:latin typeface="Times New Roman" pitchFamily="18" charset="0"/>
                <a:cs typeface="Times New Roman" pitchFamily="18" charset="0"/>
              </a:rPr>
              <a:t>-ала </a:t>
            </a:r>
            <a:r>
              <a:rPr lang="ru-RU" sz="3000" dirty="0" err="1">
                <a:latin typeface="Times New Roman" pitchFamily="18" charset="0"/>
                <a:cs typeface="Times New Roman" pitchFamily="18" charset="0"/>
              </a:rPr>
              <a:t>дайындаудың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қажеттілігі</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жоқ</a:t>
            </a:r>
            <a:r>
              <a:rPr lang="ru-RU" sz="3000" dirty="0">
                <a:latin typeface="Times New Roman" pitchFamily="18" charset="0"/>
                <a:cs typeface="Times New Roman" pitchFamily="18" charset="0"/>
              </a:rPr>
              <a:t>.</a:t>
            </a:r>
          </a:p>
        </p:txBody>
      </p:sp>
    </p:spTree>
    <p:extLst>
      <p:ext uri="{BB962C8B-B14F-4D97-AF65-F5344CB8AC3E}">
        <p14:creationId xmlns:p14="http://schemas.microsoft.com/office/powerpoint/2010/main" val="1836071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4871C8-763B-439D-AEF1-76DFB933B747}"/>
              </a:ext>
            </a:extLst>
          </p:cNvPr>
          <p:cNvSpPr>
            <a:spLocks noGrp="1"/>
          </p:cNvSpPr>
          <p:nvPr>
            <p:ph type="title"/>
          </p:nvPr>
        </p:nvSpPr>
        <p:spPr>
          <a:xfrm>
            <a:off x="457200" y="260648"/>
            <a:ext cx="7467600" cy="1152128"/>
          </a:xfrm>
        </p:spPr>
        <p:txBody>
          <a:bodyPr>
            <a:normAutofit fontScale="90000"/>
          </a:bodyPr>
          <a:lstStyle/>
          <a:p>
            <a:pPr marL="274320" marR="0" lvl="0" indent="0" defTabSz="914400" rtl="0" eaLnBrk="1" fontAlgn="auto" latinLnBrk="0" hangingPunct="1">
              <a:lnSpc>
                <a:spcPct val="100000"/>
              </a:lnSpc>
              <a:spcBef>
                <a:spcPts val="600"/>
              </a:spcBef>
              <a:spcAft>
                <a:spcPts val="0"/>
              </a:spcAft>
              <a:tabLst/>
              <a:defRPr/>
            </a:pPr>
            <a:r>
              <a:rPr kumimoji="0" lang="kk-KZ" sz="2200" b="0" i="0" u="none" strike="noStrike" kern="1200" cap="none" spc="0" normalizeH="0" baseline="0" noProof="0" dirty="0">
                <a:ln>
                  <a:noFill/>
                </a:ln>
                <a:solidFill>
                  <a:srgbClr val="000000"/>
                </a:solidFill>
                <a:effectLst>
                  <a:outerShdw blurRad="38100" dist="38100" dir="2700000" algn="tl">
                    <a:srgbClr val="000000">
                      <a:alpha val="43000"/>
                    </a:srgbClr>
                  </a:outerShdw>
                </a:effectLst>
                <a:uLnTx/>
                <a:uFillTx/>
                <a:latin typeface="Times New Roman" panose="02020603050405020304" pitchFamily="18" charset="0"/>
                <a:ea typeface="+mn-ea"/>
                <a:cs typeface="+mn-cs"/>
              </a:rPr>
              <a:t>Үлгінің агрегаттық күйіне қарай орташа үлгі алудың үш тобын атай аламыз. </a:t>
            </a:r>
            <a:br>
              <a:rPr kumimoji="0" lang="ru-RU" sz="1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endParaRPr lang="ru-RU" dirty="0"/>
          </a:p>
        </p:txBody>
      </p:sp>
      <p:graphicFrame>
        <p:nvGraphicFramePr>
          <p:cNvPr id="6" name="Объект 5">
            <a:extLst>
              <a:ext uri="{FF2B5EF4-FFF2-40B4-BE49-F238E27FC236}">
                <a16:creationId xmlns:a16="http://schemas.microsoft.com/office/drawing/2014/main" id="{A66276E3-D572-47F9-83BC-F98216588B36}"/>
              </a:ext>
            </a:extLst>
          </p:cNvPr>
          <p:cNvGraphicFramePr>
            <a:graphicFrameLocks noGrp="1"/>
          </p:cNvGraphicFramePr>
          <p:nvPr>
            <p:ph sz="quarter" idx="1"/>
            <p:extLst>
              <p:ext uri="{D42A27DB-BD31-4B8C-83A1-F6EECF244321}">
                <p14:modId xmlns:p14="http://schemas.microsoft.com/office/powerpoint/2010/main" val="1150649868"/>
              </p:ext>
            </p:extLst>
          </p:nvPr>
        </p:nvGraphicFramePr>
        <p:xfrm>
          <a:off x="838200" y="992187"/>
          <a:ext cx="7334200" cy="5605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Рисунок 7">
            <a:extLst>
              <a:ext uri="{FF2B5EF4-FFF2-40B4-BE49-F238E27FC236}">
                <a16:creationId xmlns:a16="http://schemas.microsoft.com/office/drawing/2014/main" id="{1387338F-70E3-4432-80F1-E1D3598BC4B0}"/>
              </a:ext>
            </a:extLst>
          </p:cNvPr>
          <p:cNvPicPr>
            <a:picLocks noChangeAspect="1"/>
          </p:cNvPicPr>
          <p:nvPr/>
        </p:nvPicPr>
        <p:blipFill>
          <a:blip r:embed="rId7"/>
          <a:stretch>
            <a:fillRect/>
          </a:stretch>
        </p:blipFill>
        <p:spPr>
          <a:xfrm>
            <a:off x="2365183" y="2430218"/>
            <a:ext cx="1164437" cy="1164437"/>
          </a:xfrm>
          <a:prstGeom prst="rect">
            <a:avLst/>
          </a:prstGeom>
        </p:spPr>
      </p:pic>
      <p:pic>
        <p:nvPicPr>
          <p:cNvPr id="10" name="Рисунок 9">
            <a:extLst>
              <a:ext uri="{FF2B5EF4-FFF2-40B4-BE49-F238E27FC236}">
                <a16:creationId xmlns:a16="http://schemas.microsoft.com/office/drawing/2014/main" id="{08B755B0-AD15-4377-874D-4B0128FD92F1}"/>
              </a:ext>
            </a:extLst>
          </p:cNvPr>
          <p:cNvPicPr>
            <a:picLocks noChangeAspect="1"/>
          </p:cNvPicPr>
          <p:nvPr/>
        </p:nvPicPr>
        <p:blipFill>
          <a:blip r:embed="rId8"/>
          <a:stretch>
            <a:fillRect/>
          </a:stretch>
        </p:blipFill>
        <p:spPr>
          <a:xfrm>
            <a:off x="4457570" y="2286020"/>
            <a:ext cx="341649" cy="1870016"/>
          </a:xfrm>
          <a:prstGeom prst="rect">
            <a:avLst/>
          </a:prstGeom>
        </p:spPr>
      </p:pic>
      <p:pic>
        <p:nvPicPr>
          <p:cNvPr id="12" name="Рисунок 11">
            <a:extLst>
              <a:ext uri="{FF2B5EF4-FFF2-40B4-BE49-F238E27FC236}">
                <a16:creationId xmlns:a16="http://schemas.microsoft.com/office/drawing/2014/main" id="{B1920EF2-781A-45FF-864C-AE896BFED543}"/>
              </a:ext>
            </a:extLst>
          </p:cNvPr>
          <p:cNvPicPr>
            <a:picLocks noChangeAspect="1"/>
          </p:cNvPicPr>
          <p:nvPr/>
        </p:nvPicPr>
        <p:blipFill>
          <a:blip r:embed="rId9"/>
          <a:stretch>
            <a:fillRect/>
          </a:stretch>
        </p:blipFill>
        <p:spPr>
          <a:xfrm>
            <a:off x="5727169" y="2708920"/>
            <a:ext cx="1164437" cy="1024217"/>
          </a:xfrm>
          <a:prstGeom prst="rect">
            <a:avLst/>
          </a:prstGeom>
        </p:spPr>
      </p:pic>
    </p:spTree>
    <p:extLst>
      <p:ext uri="{BB962C8B-B14F-4D97-AF65-F5344CB8AC3E}">
        <p14:creationId xmlns:p14="http://schemas.microsoft.com/office/powerpoint/2010/main" val="1838569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3487B9B-AA4D-4E7A-9BFA-22CCC1647C6B}"/>
              </a:ext>
            </a:extLst>
          </p:cNvPr>
          <p:cNvSpPr>
            <a:spLocks noGrp="1"/>
          </p:cNvSpPr>
          <p:nvPr>
            <p:ph sz="quarter" idx="1"/>
          </p:nvPr>
        </p:nvSpPr>
        <p:spPr>
          <a:xfrm>
            <a:off x="457200" y="404664"/>
            <a:ext cx="8147248" cy="6069288"/>
          </a:xfrm>
        </p:spPr>
        <p:txBody>
          <a:bodyPr>
            <a:normAutofit fontScale="92500"/>
          </a:bodyPr>
          <a:lstStyle/>
          <a:p>
            <a:pPr indent="0" algn="just">
              <a:buNone/>
            </a:pPr>
            <a:r>
              <a:rPr lang="kk-KZ" sz="2400"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Үлгінің алыну жолдары. </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Сұйықтардан үлгі алу барысында олардың фазалық (гомогенді және гетерогенді) күйіне, тереңдігіне мән беріледі. Зертханалық жағдайда сұйықтықтардан пипетка, бюретка, цилиндр арқылы алынады. Ағынды  сұйықтықтардан үлгіні </a:t>
            </a:r>
            <a:r>
              <a:rPr lang="kk-KZ" sz="2400" i="1"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батометр</a:t>
            </a:r>
            <a:r>
              <a:rPr lang="kk-KZ" sz="2400"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 деп аталатын құрылғымен жинайды. Батометрлер тереңдіктен су алу үшін қолданылады.</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Газдардан үлгі алу барысында оның біртектілігіне, жоғары және төмен қабатына мән бере отырып, екі жағдайда газ ағыны қимасынан көлденең және тігінен алады. Газдардан үлгіні әдейі қарастырылған вакуумды ыдыстарда немесе арнайы құрылғы </a:t>
            </a:r>
            <a:r>
              <a:rPr lang="kk-KZ" sz="2400" i="1"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газ анализаторлары</a:t>
            </a:r>
            <a:r>
              <a:rPr lang="kk-KZ" sz="2400"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 арқылы жиналады.</a:t>
            </a:r>
            <a:endParaRPr lang="ru-RU" sz="2000" dirty="0">
              <a:effectLst/>
              <a:latin typeface="Times New Roman" panose="02020603050405020304" pitchFamily="18" charset="0"/>
              <a:ea typeface="Times New Roman" panose="02020603050405020304" pitchFamily="18" charset="0"/>
            </a:endParaRPr>
          </a:p>
          <a:p>
            <a:pPr indent="450215" algn="just"/>
            <a:r>
              <a:rPr lang="kk-KZ" sz="2400" kern="1200" dirty="0">
                <a:solidFill>
                  <a:srgbClr val="000000"/>
                </a:solidFill>
                <a:effectLst>
                  <a:outerShdw blurRad="38100" dist="38100" dir="2700000" algn="tl">
                    <a:srgbClr val="000000">
                      <a:alpha val="43000"/>
                    </a:srgbClr>
                  </a:outerShdw>
                </a:effectLst>
                <a:latin typeface="Times New Roman" panose="02020603050405020304" pitchFamily="18" charset="0"/>
                <a:ea typeface="+mn-ea"/>
              </a:rPr>
              <a:t>Қатты заттардан үлгі алу оның құрамындағы бөлшектердің біртектілі және өлшемі ескеріледі, ол үшін үгіту, ою, қыру процестерін орындау арқылы реттеліп алынады</a:t>
            </a:r>
            <a:endParaRPr lang="ru-RU" sz="20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871813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0648"/>
            <a:ext cx="6563072" cy="922114"/>
          </a:xfrm>
        </p:spPr>
        <p:txBody>
          <a:bodyPr>
            <a:normAutofit/>
          </a:bodyPr>
          <a:lstStyle/>
          <a:p>
            <a:r>
              <a:rPr lang="kk-KZ" sz="3600" u="sng" dirty="0">
                <a:effectLst>
                  <a:outerShdw blurRad="38100" dist="38100" dir="2700000" algn="tl">
                    <a:srgbClr val="000000">
                      <a:alpha val="43137"/>
                    </a:srgbClr>
                  </a:outerShdw>
                </a:effectLst>
                <a:latin typeface="Times New Roman" pitchFamily="18" charset="0"/>
                <a:cs typeface="Times New Roman" pitchFamily="18" charset="0"/>
              </a:rPr>
              <a:t>Газдардан үлгі алу:</a:t>
            </a:r>
            <a:endParaRPr lang="ru-RU" sz="3600" u="sng" dirty="0">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5" name="Прямая со стрелкой 4"/>
          <p:cNvCxnSpPr/>
          <p:nvPr/>
        </p:nvCxnSpPr>
        <p:spPr>
          <a:xfrm flipH="1">
            <a:off x="2627784" y="1052736"/>
            <a:ext cx="936104"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5382700" y="1052736"/>
            <a:ext cx="93610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Скругленный прямоугольник 8"/>
          <p:cNvSpPr/>
          <p:nvPr/>
        </p:nvSpPr>
        <p:spPr>
          <a:xfrm>
            <a:off x="1115616" y="1988840"/>
            <a:ext cx="3168352" cy="12241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3000" b="1" i="1" dirty="0">
                <a:latin typeface="Times New Roman" pitchFamily="18" charset="0"/>
                <a:cs typeface="Times New Roman" pitchFamily="18" charset="0"/>
              </a:rPr>
              <a:t>Ағын бойымен алу</a:t>
            </a:r>
            <a:endParaRPr lang="ru-RU" sz="3000" b="1" i="1" dirty="0">
              <a:latin typeface="Times New Roman" pitchFamily="18" charset="0"/>
              <a:cs typeface="Times New Roman" pitchFamily="18" charset="0"/>
            </a:endParaRPr>
          </a:p>
        </p:txBody>
      </p:sp>
      <p:sp>
        <p:nvSpPr>
          <p:cNvPr id="10" name="Скругленный прямоугольник 9"/>
          <p:cNvSpPr/>
          <p:nvPr/>
        </p:nvSpPr>
        <p:spPr>
          <a:xfrm>
            <a:off x="5004048" y="2012803"/>
            <a:ext cx="2952328" cy="12961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3000" b="1" i="1" dirty="0">
                <a:latin typeface="Times New Roman" pitchFamily="18" charset="0"/>
                <a:cs typeface="Times New Roman" pitchFamily="18" charset="0"/>
              </a:rPr>
              <a:t>Ағынға перпендикуляр алу</a:t>
            </a:r>
            <a:endParaRPr lang="ru-RU" sz="3000" b="1" i="1" dirty="0">
              <a:latin typeface="Times New Roman" pitchFamily="18" charset="0"/>
              <a:cs typeface="Times New Roman" pitchFamily="18" charset="0"/>
            </a:endParaRPr>
          </a:p>
        </p:txBody>
      </p:sp>
      <p:pic>
        <p:nvPicPr>
          <p:cNvPr id="1026" name="Рисунок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3573016"/>
            <a:ext cx="5445546"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408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719</TotalTime>
  <Words>1064</Words>
  <Application>Microsoft Office PowerPoint</Application>
  <PresentationFormat>Экран (4:3)</PresentationFormat>
  <Paragraphs>108</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Calibri</vt:lpstr>
      <vt:lpstr>Century Schoolbook</vt:lpstr>
      <vt:lpstr>Times New Roman</vt:lpstr>
      <vt:lpstr>Wingdings</vt:lpstr>
      <vt:lpstr>Wingdings 2</vt:lpstr>
      <vt:lpstr>Эркер</vt:lpstr>
      <vt:lpstr>Презентация PowerPoint</vt:lpstr>
      <vt:lpstr>Презентация PowerPoint</vt:lpstr>
      <vt:lpstr>Презентация PowerPoint</vt:lpstr>
      <vt:lpstr>Аналитикалық зерттеу сатылары </vt:lpstr>
      <vt:lpstr>Презентация PowerPoint</vt:lpstr>
      <vt:lpstr>Презентация PowerPoint</vt:lpstr>
      <vt:lpstr>Үлгінің агрегаттық күйіне қарай орташа үлгі алудың үш тобын атай аламыз.  </vt:lpstr>
      <vt:lpstr>Презентация PowerPoint</vt:lpstr>
      <vt:lpstr>Газдардан үлгі алу:</vt:lpstr>
      <vt:lpstr>Газдардан орташа үлгі алу:</vt:lpstr>
      <vt:lpstr>Презентация PowerPoint</vt:lpstr>
      <vt:lpstr>Презентация PowerPoint</vt:lpstr>
      <vt:lpstr>Презентация PowerPoint</vt:lpstr>
      <vt:lpstr>Қатты заттардан үлгі алу:</vt:lpstr>
      <vt:lpstr>Презентация PowerPoint</vt:lpstr>
      <vt:lpstr>Үлгіні ыдырату тәсілдері</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Daulet Maksut</cp:lastModifiedBy>
  <cp:revision>43</cp:revision>
  <dcterms:created xsi:type="dcterms:W3CDTF">2012-02-27T19:01:21Z</dcterms:created>
  <dcterms:modified xsi:type="dcterms:W3CDTF">2020-09-22T07:43:05Z</dcterms:modified>
</cp:coreProperties>
</file>